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86" r:id="rId2"/>
    <p:sldId id="259" r:id="rId3"/>
    <p:sldId id="261" r:id="rId4"/>
    <p:sldId id="302" r:id="rId5"/>
    <p:sldId id="304" r:id="rId6"/>
    <p:sldId id="303" r:id="rId7"/>
    <p:sldId id="306" r:id="rId8"/>
    <p:sldId id="311" r:id="rId9"/>
    <p:sldId id="305" r:id="rId10"/>
    <p:sldId id="257" r:id="rId11"/>
    <p:sldId id="312" r:id="rId12"/>
    <p:sldId id="313" r:id="rId13"/>
    <p:sldId id="307" r:id="rId14"/>
    <p:sldId id="263" r:id="rId15"/>
    <p:sldId id="265" r:id="rId16"/>
    <p:sldId id="266" r:id="rId17"/>
    <p:sldId id="267" r:id="rId18"/>
    <p:sldId id="290" r:id="rId19"/>
    <p:sldId id="270" r:id="rId20"/>
    <p:sldId id="291" r:id="rId21"/>
    <p:sldId id="292" r:id="rId22"/>
    <p:sldId id="293" r:id="rId23"/>
    <p:sldId id="294" r:id="rId24"/>
    <p:sldId id="295" r:id="rId25"/>
    <p:sldId id="297" r:id="rId26"/>
    <p:sldId id="298" r:id="rId27"/>
    <p:sldId id="299" r:id="rId28"/>
    <p:sldId id="288" r:id="rId29"/>
    <p:sldId id="268" r:id="rId30"/>
    <p:sldId id="271" r:id="rId31"/>
    <p:sldId id="272" r:id="rId32"/>
    <p:sldId id="296" r:id="rId33"/>
    <p:sldId id="274" r:id="rId34"/>
    <p:sldId id="308" r:id="rId35"/>
    <p:sldId id="278" r:id="rId36"/>
    <p:sldId id="279" r:id="rId37"/>
    <p:sldId id="280" r:id="rId38"/>
    <p:sldId id="281" r:id="rId39"/>
    <p:sldId id="282" r:id="rId40"/>
    <p:sldId id="283" r:id="rId41"/>
    <p:sldId id="284" r:id="rId42"/>
    <p:sldId id="285" r:id="rId43"/>
    <p:sldId id="301" r:id="rId44"/>
    <p:sldId id="260" r:id="rId45"/>
    <p:sldId id="309" r:id="rId46"/>
    <p:sldId id="287" r:id="rId47"/>
    <p:sldId id="300"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7B7ABB"/>
    <a:srgbClr val="D57A15"/>
    <a:srgbClr val="5F978D"/>
    <a:srgbClr val="0000CC"/>
    <a:srgbClr val="339966"/>
    <a:srgbClr val="99CCFF"/>
    <a:srgbClr val="FECC82"/>
    <a:srgbClr val="9933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87" autoAdjust="0"/>
    <p:restoredTop sz="94647" autoAdjust="0"/>
  </p:normalViewPr>
  <p:slideViewPr>
    <p:cSldViewPr>
      <p:cViewPr varScale="1">
        <p:scale>
          <a:sx n="74" d="100"/>
          <a:sy n="74" d="100"/>
        </p:scale>
        <p:origin x="11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cs typeface="+mn-cs"/>
              </a:defRPr>
            </a:lvl1pPr>
          </a:lstStyle>
          <a:p>
            <a:pPr>
              <a:defRPr/>
            </a:pPr>
            <a:fld id="{0475EEBB-F8A8-4312-838C-EB9550AEBC59}" type="slidenum">
              <a:rPr lang="en-US"/>
              <a:pPr>
                <a:defRPr/>
              </a:pPr>
              <a:t>‹#›</a:t>
            </a:fld>
            <a:endParaRPr lang="en-US" dirty="0"/>
          </a:p>
        </p:txBody>
      </p:sp>
    </p:spTree>
    <p:extLst>
      <p:ext uri="{BB962C8B-B14F-4D97-AF65-F5344CB8AC3E}">
        <p14:creationId xmlns:p14="http://schemas.microsoft.com/office/powerpoint/2010/main" val="35637910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31865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62202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p:spPr>
        <p:txBody>
          <a:bodyPr/>
          <a:lstStyle/>
          <a:p>
            <a:r>
              <a:rPr lang="en-US" b="1" dirty="0" smtClean="0"/>
              <a:t>Note</a:t>
            </a:r>
            <a:r>
              <a:rPr lang="en-US" dirty="0" smtClean="0"/>
              <a:t>: Harold Wise of East Carolina University contributed material for this slide.</a:t>
            </a:r>
          </a:p>
        </p:txBody>
      </p:sp>
    </p:spTree>
    <p:extLst>
      <p:ext uri="{BB962C8B-B14F-4D97-AF65-F5344CB8AC3E}">
        <p14:creationId xmlns:p14="http://schemas.microsoft.com/office/powerpoint/2010/main" val="39446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p:spPr>
        <p:txBody>
          <a:bodyPr/>
          <a:lstStyle/>
          <a:p>
            <a:r>
              <a:rPr lang="en-US" b="1" dirty="0"/>
              <a:t>Note</a:t>
            </a:r>
            <a:r>
              <a:rPr lang="en-US" dirty="0"/>
              <a:t>: Harold Wise of East Carolina University contributed material for this </a:t>
            </a:r>
            <a:r>
              <a:rPr lang="en-US" dirty="0" smtClean="0"/>
              <a:t>slide.</a:t>
            </a:r>
          </a:p>
        </p:txBody>
      </p:sp>
    </p:spTree>
    <p:extLst>
      <p:ext uri="{BB962C8B-B14F-4D97-AF65-F5344CB8AC3E}">
        <p14:creationId xmlns:p14="http://schemas.microsoft.com/office/powerpoint/2010/main" val="377677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353891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r>
              <a:rPr lang="en-US" b="1" dirty="0"/>
              <a:t>Note</a:t>
            </a:r>
            <a:r>
              <a:rPr lang="en-US" dirty="0"/>
              <a:t>: Harold Wise of East Carolina University contributed material for this </a:t>
            </a:r>
            <a:r>
              <a:rPr lang="en-US" dirty="0" smtClean="0"/>
              <a:t>slide.</a:t>
            </a:r>
            <a:endParaRPr lang="en-US" dirty="0"/>
          </a:p>
          <a:p>
            <a:endParaRPr lang="en-US" dirty="0" smtClean="0"/>
          </a:p>
        </p:txBody>
      </p:sp>
    </p:spTree>
    <p:extLst>
      <p:ext uri="{BB962C8B-B14F-4D97-AF65-F5344CB8AC3E}">
        <p14:creationId xmlns:p14="http://schemas.microsoft.com/office/powerpoint/2010/main" val="2493459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16381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597370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79975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087154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68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618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161699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8216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000979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683538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725941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282719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38816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53708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802469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7650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92220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301057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979669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562943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315522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DBMS products, whether on a personal computer or a server, do </a:t>
            </a:r>
            <a:r>
              <a:rPr lang="en-US" dirty="0" smtClean="0"/>
              <a:t>not simply run </a:t>
            </a:r>
            <a:r>
              <a:rPr lang="en-US" dirty="0"/>
              <a:t>by themselves. Like all other applications, they require that </a:t>
            </a:r>
            <a:r>
              <a:rPr lang="en-US" dirty="0" smtClean="0"/>
              <a:t>the computer </a:t>
            </a:r>
            <a:r>
              <a:rPr lang="en-US" dirty="0"/>
              <a:t>have an operating system (OS) installed to handle the basic system </a:t>
            </a:r>
            <a:r>
              <a:rPr lang="en-US" dirty="0" smtClean="0"/>
              <a:t>operations (</a:t>
            </a:r>
            <a:r>
              <a:rPr lang="en-US" dirty="0"/>
              <a:t>writing and reading files, printing, and so on).</a:t>
            </a:r>
          </a:p>
          <a:p>
            <a:r>
              <a:rPr lang="en-US" dirty="0"/>
              <a:t>Therefore, when you are selecting a DBMS product, you must be aware of which </a:t>
            </a:r>
            <a:r>
              <a:rPr lang="en-US" dirty="0" smtClean="0"/>
              <a:t>OS will </a:t>
            </a:r>
            <a:r>
              <a:rPr lang="en-US" dirty="0"/>
              <a:t>support the use of that product. Today, the main OS products are Microsoft </a:t>
            </a:r>
            <a:r>
              <a:rPr lang="en-US" dirty="0" smtClean="0"/>
              <a:t>Windows (</a:t>
            </a:r>
            <a:r>
              <a:rPr lang="en-US" dirty="0"/>
              <a:t>for desktop and notebook computers), Microsoft Windows Server (for servers), </a:t>
            </a:r>
            <a:r>
              <a:rPr lang="en-US" dirty="0" smtClean="0"/>
              <a:t>Apple OS </a:t>
            </a:r>
            <a:r>
              <a:rPr lang="en-US" dirty="0"/>
              <a:t>X for Mac (previously </a:t>
            </a:r>
            <a:r>
              <a:rPr lang="en-US" dirty="0" err="1"/>
              <a:t>MacIntosh</a:t>
            </a:r>
            <a:r>
              <a:rPr lang="en-US" dirty="0"/>
              <a:t>) desktops and notebooks, and various versions </a:t>
            </a:r>
            <a:r>
              <a:rPr lang="en-US" dirty="0" smtClean="0"/>
              <a:t>of Linux </a:t>
            </a:r>
            <a:r>
              <a:rPr lang="en-US" dirty="0"/>
              <a:t>(notable for the shareware development environment of the product).</a:t>
            </a:r>
          </a:p>
          <a:p>
            <a:r>
              <a:rPr lang="en-US" dirty="0"/>
              <a:t>Microsoft DBMS products (Microsoft Access and Microsoft SQL Server) </a:t>
            </a:r>
            <a:r>
              <a:rPr lang="en-US" dirty="0" smtClean="0"/>
              <a:t>run </a:t>
            </a:r>
            <a:r>
              <a:rPr lang="en-US" i="1" dirty="0" smtClean="0"/>
              <a:t>only </a:t>
            </a:r>
            <a:r>
              <a:rPr lang="en-US" dirty="0"/>
              <a:t>on Microsoft operating systems. Oracle Database products will run on both </a:t>
            </a:r>
            <a:r>
              <a:rPr lang="en-US" dirty="0" smtClean="0"/>
              <a:t>the Windows </a:t>
            </a:r>
            <a:r>
              <a:rPr lang="en-US" dirty="0"/>
              <a:t>OS and the Linux OS but not on Apple OS X. MySQL is the only DBMS </a:t>
            </a:r>
            <a:r>
              <a:rPr lang="en-US" dirty="0" smtClean="0"/>
              <a:t>product that </a:t>
            </a:r>
            <a:r>
              <a:rPr lang="en-US" dirty="0"/>
              <a:t>runs on </a:t>
            </a:r>
            <a:r>
              <a:rPr lang="en-US" i="1" dirty="0"/>
              <a:t>all </a:t>
            </a:r>
            <a:r>
              <a:rPr lang="en-US" dirty="0"/>
              <a:t>of the three operating systems.</a:t>
            </a:r>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34</a:t>
            </a:fld>
            <a:endParaRPr lang="en-US" dirty="0"/>
          </a:p>
        </p:txBody>
      </p:sp>
    </p:spTree>
    <p:extLst>
      <p:ext uri="{BB962C8B-B14F-4D97-AF65-F5344CB8AC3E}">
        <p14:creationId xmlns:p14="http://schemas.microsoft.com/office/powerpoint/2010/main" val="21161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056024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09185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043458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577627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967085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06327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613622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469001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308490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49546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748321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45</a:t>
            </a:fld>
            <a:endParaRPr lang="en-US" dirty="0"/>
          </a:p>
        </p:txBody>
      </p:sp>
    </p:spTree>
    <p:extLst>
      <p:ext uri="{BB962C8B-B14F-4D97-AF65-F5344CB8AC3E}">
        <p14:creationId xmlns:p14="http://schemas.microsoft.com/office/powerpoint/2010/main" val="1698125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pPr eaLnBrk="1" hangingPunct="1"/>
            <a:endParaRPr lang="en-US" dirty="0" smtClean="0"/>
          </a:p>
        </p:txBody>
      </p:sp>
      <p:sp>
        <p:nvSpPr>
          <p:cNvPr id="90115" name="Slide Number Placeholder 3"/>
          <p:cNvSpPr>
            <a:spLocks noGrp="1"/>
          </p:cNvSpPr>
          <p:nvPr>
            <p:ph type="sldNum" sz="quarter" idx="5"/>
          </p:nvPr>
        </p:nvSpPr>
        <p:spPr>
          <a:noFill/>
        </p:spPr>
        <p:txBody>
          <a:bodyPr/>
          <a:lstStyle/>
          <a:p>
            <a:fld id="{199A5BE9-0B36-4475-9422-1E51C95D67EC}" type="slidenum">
              <a:rPr lang="en-US" smtClean="0">
                <a:latin typeface="Arial" charset="0"/>
                <a:cs typeface="Arial" charset="0"/>
              </a:rPr>
              <a:pPr/>
              <a:t>46</a:t>
            </a:fld>
            <a:endParaRPr lang="en-US" dirty="0" smtClean="0">
              <a:latin typeface="Arial" charset="0"/>
              <a:cs typeface="Arial" charset="0"/>
            </a:endParaRPr>
          </a:p>
        </p:txBody>
      </p:sp>
    </p:spTree>
    <p:extLst>
      <p:ext uri="{BB962C8B-B14F-4D97-AF65-F5344CB8AC3E}">
        <p14:creationId xmlns:p14="http://schemas.microsoft.com/office/powerpoint/2010/main" val="3974666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xfrm>
            <a:off x="1152525" y="692150"/>
            <a:ext cx="4554538" cy="3416300"/>
          </a:xfrm>
          <a:ln/>
        </p:spPr>
      </p:sp>
      <p:sp>
        <p:nvSpPr>
          <p:cNvPr id="92162" name="Rectangle 3"/>
          <p:cNvSpPr>
            <a:spLocks noGrp="1" noChangeArrowheads="1"/>
          </p:cNvSpPr>
          <p:nvPr>
            <p:ph type="body" idx="1"/>
          </p:nvPr>
        </p:nvSpPr>
        <p:spPr>
          <a:xfrm>
            <a:off x="914400" y="4343400"/>
            <a:ext cx="5029200" cy="4114800"/>
          </a:xfrm>
          <a:noFill/>
          <a:ln/>
        </p:spPr>
        <p:txBody>
          <a:bodyPr lIns="90480" tIns="44446" rIns="90480" bIns="44446"/>
          <a:lstStyle/>
          <a:p>
            <a:endParaRPr lang="en-US" dirty="0" smtClean="0"/>
          </a:p>
        </p:txBody>
      </p:sp>
    </p:spTree>
    <p:extLst>
      <p:ext uri="{BB962C8B-B14F-4D97-AF65-F5344CB8AC3E}">
        <p14:creationId xmlns:p14="http://schemas.microsoft.com/office/powerpoint/2010/main" val="37861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databases by Web applications and smartphone apps is illustrated </a:t>
            </a:r>
            <a:r>
              <a:rPr lang="en-US" dirty="0" smtClean="0"/>
              <a:t>here. In this </a:t>
            </a:r>
            <a:r>
              <a:rPr lang="en-US" dirty="0"/>
              <a:t>figure, people have computers (desktop or notebook) and smartphones, which are </a:t>
            </a:r>
            <a:r>
              <a:rPr lang="en-US" dirty="0" smtClean="0"/>
              <a:t>examples of </a:t>
            </a:r>
            <a:r>
              <a:rPr lang="en-US" b="1" dirty="0"/>
              <a:t>devices </a:t>
            </a:r>
            <a:r>
              <a:rPr lang="en-US" dirty="0"/>
              <a:t>used by people, who are referred to as </a:t>
            </a:r>
            <a:r>
              <a:rPr lang="en-US" b="1" dirty="0"/>
              <a:t>users</a:t>
            </a:r>
            <a:r>
              <a:rPr lang="en-US" dirty="0"/>
              <a:t>. On these devices are </a:t>
            </a:r>
            <a:r>
              <a:rPr lang="en-US" b="1" dirty="0"/>
              <a:t>client </a:t>
            </a:r>
            <a:r>
              <a:rPr lang="en-US" dirty="0" smtClean="0"/>
              <a:t>applications (</a:t>
            </a:r>
            <a:r>
              <a:rPr lang="en-US" dirty="0"/>
              <a:t>Web browsers, apps) used by people to obtain </a:t>
            </a:r>
            <a:r>
              <a:rPr lang="en-US" b="1" dirty="0"/>
              <a:t>services </a:t>
            </a:r>
            <a:r>
              <a:rPr lang="en-US" dirty="0"/>
              <a:t>such are searching, browsing, </a:t>
            </a:r>
            <a:r>
              <a:rPr lang="en-US" dirty="0" smtClean="0"/>
              <a:t>on-line purchasing</a:t>
            </a:r>
            <a:r>
              <a:rPr lang="en-US" dirty="0"/>
              <a:t>, and tweeting over the Internet or cell phone networks. These services are </a:t>
            </a:r>
            <a:r>
              <a:rPr lang="en-US" dirty="0" smtClean="0"/>
              <a:t>provided by </a:t>
            </a:r>
            <a:r>
              <a:rPr lang="en-US" b="1" dirty="0"/>
              <a:t>server </a:t>
            </a:r>
            <a:r>
              <a:rPr lang="en-US" dirty="0"/>
              <a:t>computers, and these are the computers that hold the databases containing the </a:t>
            </a:r>
            <a:r>
              <a:rPr lang="en-US" dirty="0" smtClean="0"/>
              <a:t>data needed </a:t>
            </a:r>
            <a:r>
              <a:rPr lang="en-US" dirty="0"/>
              <a:t>by the client applications.</a:t>
            </a:r>
          </a:p>
          <a:p>
            <a:r>
              <a:rPr lang="en-US" dirty="0"/>
              <a:t>This structure is known as </a:t>
            </a:r>
            <a:r>
              <a:rPr lang="en-US" b="1" dirty="0"/>
              <a:t>client-server architecture</a:t>
            </a:r>
            <a:r>
              <a:rPr lang="en-US" dirty="0"/>
              <a:t>, and it supports most of the </a:t>
            </a:r>
            <a:r>
              <a:rPr lang="en-US" dirty="0" smtClean="0"/>
              <a:t>Web applications </a:t>
            </a:r>
            <a:r>
              <a:rPr lang="en-US" dirty="0"/>
              <a:t>in use today.</a:t>
            </a:r>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5</a:t>
            </a:fld>
            <a:endParaRPr lang="en-US" dirty="0"/>
          </a:p>
        </p:txBody>
      </p:sp>
    </p:spTree>
    <p:extLst>
      <p:ext uri="{BB962C8B-B14F-4D97-AF65-F5344CB8AC3E}">
        <p14:creationId xmlns:p14="http://schemas.microsoft.com/office/powerpoint/2010/main" val="61166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fact is that without databases, we could not have </a:t>
            </a:r>
            <a:r>
              <a:rPr lang="en-US" dirty="0" smtClean="0"/>
              <a:t>the ubiquitous </a:t>
            </a:r>
            <a:r>
              <a:rPr lang="en-US" dirty="0"/>
              <a:t>Web applications and apps that are currently used by so many people</a:t>
            </a:r>
            <a:r>
              <a:rPr lang="en-US" dirty="0" smtClean="0"/>
              <a:t>.</a:t>
            </a:r>
          </a:p>
          <a:p>
            <a:r>
              <a:rPr lang="en-US" dirty="0"/>
              <a:t>It is much more effective to see this process then to just read about it</a:t>
            </a:r>
            <a:r>
              <a:rPr lang="en-US" dirty="0" smtClean="0"/>
              <a:t>. Take </a:t>
            </a:r>
            <a:r>
              <a:rPr lang="en-US" dirty="0"/>
              <a:t>a minute, open a Web browser and go to Amazon.com (or any </a:t>
            </a:r>
            <a:r>
              <a:rPr lang="en-US" dirty="0" smtClean="0"/>
              <a:t>other online </a:t>
            </a:r>
            <a:r>
              <a:rPr lang="en-US" dirty="0"/>
              <a:t>retailer, such as Best Buy, Crutchfield, or REI). Search for something you are </a:t>
            </a:r>
            <a:r>
              <a:rPr lang="en-US" dirty="0" smtClean="0"/>
              <a:t>interested in</a:t>
            </a:r>
            <a:r>
              <a:rPr lang="en-US" dirty="0"/>
              <a:t>, and watch the database search results be displayed for you. You just </a:t>
            </a:r>
            <a:r>
              <a:rPr lang="en-US" dirty="0" smtClean="0"/>
              <a:t>used a </a:t>
            </a:r>
            <a:r>
              <a:rPr lang="en-US" i="1" dirty="0"/>
              <a:t>database</a:t>
            </a:r>
            <a:r>
              <a:rPr lang="en-US" dirty="0"/>
              <a:t>.</a:t>
            </a:r>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6</a:t>
            </a:fld>
            <a:endParaRPr lang="en-US" dirty="0"/>
          </a:p>
        </p:txBody>
      </p:sp>
    </p:spTree>
    <p:extLst>
      <p:ext uri="{BB962C8B-B14F-4D97-AF65-F5344CB8AC3E}">
        <p14:creationId xmlns:p14="http://schemas.microsoft.com/office/powerpoint/2010/main" val="4150397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Personal Computer (PC) </a:t>
            </a:r>
            <a:r>
              <a:rPr lang="en-US" dirty="0"/>
              <a:t>became widely available with the introduction of </a:t>
            </a:r>
            <a:r>
              <a:rPr lang="en-US" dirty="0" smtClean="0"/>
              <a:t>the </a:t>
            </a:r>
            <a:r>
              <a:rPr lang="en-US" b="1" dirty="0" smtClean="0"/>
              <a:t>Apple </a:t>
            </a:r>
            <a:r>
              <a:rPr lang="en-US" b="1" dirty="0"/>
              <a:t>II </a:t>
            </a:r>
            <a:r>
              <a:rPr lang="en-US" dirty="0"/>
              <a:t>in 1977 and the </a:t>
            </a:r>
            <a:r>
              <a:rPr lang="en-US" b="1" dirty="0"/>
              <a:t>IBM Personal Computer (IBM PC) </a:t>
            </a:r>
            <a:r>
              <a:rPr lang="en-US" dirty="0"/>
              <a:t>in 1981. PCs were </a:t>
            </a:r>
            <a:r>
              <a:rPr lang="en-US" dirty="0" smtClean="0"/>
              <a:t>networked into </a:t>
            </a:r>
            <a:r>
              <a:rPr lang="en-US" b="1" dirty="0"/>
              <a:t>Local Area Networks (LANs) </a:t>
            </a:r>
            <a:r>
              <a:rPr lang="en-US" dirty="0"/>
              <a:t>using the </a:t>
            </a:r>
            <a:r>
              <a:rPr lang="en-US" b="1" dirty="0"/>
              <a:t>Ethernet networking </a:t>
            </a:r>
            <a:r>
              <a:rPr lang="en-US" b="1" dirty="0" smtClean="0"/>
              <a:t>technology </a:t>
            </a:r>
            <a:r>
              <a:rPr lang="en-US" dirty="0" smtClean="0"/>
              <a:t>which </a:t>
            </a:r>
            <a:r>
              <a:rPr lang="en-US" dirty="0"/>
              <a:t>was developed at the Xerox Palo Alto Research Center in the early 1970’s </a:t>
            </a:r>
            <a:r>
              <a:rPr lang="en-US" dirty="0" smtClean="0"/>
              <a:t>and adopted </a:t>
            </a:r>
            <a:r>
              <a:rPr lang="en-US" dirty="0"/>
              <a:t>as a national standard in 1983</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7</a:t>
            </a:fld>
            <a:endParaRPr lang="en-US" dirty="0"/>
          </a:p>
        </p:txBody>
      </p:sp>
    </p:spTree>
    <p:extLst>
      <p:ext uri="{BB962C8B-B14F-4D97-AF65-F5344CB8AC3E}">
        <p14:creationId xmlns:p14="http://schemas.microsoft.com/office/powerpoint/2010/main" val="24559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a:t>Internet</a:t>
            </a:r>
            <a:r>
              <a:rPr lang="en-US" dirty="0"/>
              <a:t>—the global computer network of networks—was created as the </a:t>
            </a:r>
            <a:r>
              <a:rPr lang="en-US" b="1" dirty="0" smtClean="0"/>
              <a:t>ARPANET </a:t>
            </a:r>
            <a:r>
              <a:rPr lang="en-US" dirty="0" smtClean="0"/>
              <a:t>in </a:t>
            </a:r>
            <a:r>
              <a:rPr lang="en-US" dirty="0"/>
              <a:t>1969, and then grew and was used to connect all the LANs (and other types of networks</a:t>
            </a:r>
            <a:r>
              <a:rPr lang="en-US" dirty="0" smtClean="0"/>
              <a:t>). </a:t>
            </a:r>
            <a:endParaRPr lang="en-US" dirty="0"/>
          </a:p>
          <a:p>
            <a:r>
              <a:rPr lang="en-US" dirty="0"/>
              <a:t>The Internet became widely known and used when the </a:t>
            </a:r>
            <a:r>
              <a:rPr lang="en-US" b="1" dirty="0"/>
              <a:t>World Wide Web </a:t>
            </a:r>
            <a:r>
              <a:rPr lang="en-US" dirty="0"/>
              <a:t>(also </a:t>
            </a:r>
            <a:r>
              <a:rPr lang="en-US" dirty="0" smtClean="0"/>
              <a:t>referred to </a:t>
            </a:r>
            <a:r>
              <a:rPr lang="en-US" dirty="0"/>
              <a:t>as </a:t>
            </a:r>
            <a:r>
              <a:rPr lang="en-US" b="1" dirty="0"/>
              <a:t>the Web </a:t>
            </a:r>
            <a:r>
              <a:rPr lang="en-US" dirty="0"/>
              <a:t>and </a:t>
            </a:r>
            <a:r>
              <a:rPr lang="en-US" b="1" dirty="0"/>
              <a:t>WWW</a:t>
            </a:r>
            <a:r>
              <a:rPr lang="en-US" dirty="0"/>
              <a:t>) became easily accessible in 1993. </a:t>
            </a:r>
            <a:endParaRPr lang="en-US" dirty="0" smtClean="0"/>
          </a:p>
          <a:p>
            <a:r>
              <a:rPr lang="en-US" dirty="0" smtClean="0"/>
              <a:t>Everyone </a:t>
            </a:r>
            <a:r>
              <a:rPr lang="en-US" dirty="0"/>
              <a:t>got a </a:t>
            </a:r>
            <a:r>
              <a:rPr lang="en-US" dirty="0" smtClean="0"/>
              <a:t>computer software </a:t>
            </a:r>
            <a:r>
              <a:rPr lang="en-US" dirty="0"/>
              <a:t>application called a </a:t>
            </a:r>
            <a:r>
              <a:rPr lang="en-US" b="1" dirty="0"/>
              <a:t>Web browser </a:t>
            </a:r>
            <a:r>
              <a:rPr lang="en-US" dirty="0"/>
              <a:t>and starting </a:t>
            </a:r>
            <a:r>
              <a:rPr lang="en-US" i="1" dirty="0"/>
              <a:t>browsing </a:t>
            </a:r>
            <a:r>
              <a:rPr lang="en-US" dirty="0"/>
              <a:t>to </a:t>
            </a:r>
            <a:r>
              <a:rPr lang="en-US" b="1" dirty="0"/>
              <a:t>Web sites</a:t>
            </a:r>
            <a:r>
              <a:rPr lang="en-US" dirty="0" smtClean="0"/>
              <a:t>.</a:t>
            </a:r>
          </a:p>
          <a:p>
            <a:r>
              <a:rPr lang="en-US" dirty="0" smtClean="0"/>
              <a:t>Online retail Web </a:t>
            </a:r>
            <a:r>
              <a:rPr lang="en-US" dirty="0"/>
              <a:t>sites such as Amazon.com (online since 1995) and “brick-and-mortar” stores with an </a:t>
            </a:r>
            <a:r>
              <a:rPr lang="en-US" dirty="0" smtClean="0"/>
              <a:t>online presence </a:t>
            </a:r>
            <a:r>
              <a:rPr lang="en-US" dirty="0"/>
              <a:t>such as Best Buy appeared, and people started extensively </a:t>
            </a:r>
            <a:r>
              <a:rPr lang="en-US" i="1" dirty="0"/>
              <a:t>shopping online</a:t>
            </a:r>
            <a:r>
              <a:rPr lang="en-US" dirty="0"/>
              <a:t>.</a:t>
            </a:r>
          </a:p>
          <a:p>
            <a:r>
              <a:rPr lang="en-US" dirty="0"/>
              <a:t>In the early 2000s, </a:t>
            </a:r>
            <a:r>
              <a:rPr lang="en-US" b="1" dirty="0"/>
              <a:t>Web </a:t>
            </a:r>
            <a:r>
              <a:rPr lang="en-US" b="1" dirty="0" smtClean="0"/>
              <a:t>2.0</a:t>
            </a:r>
            <a:r>
              <a:rPr lang="en-US" dirty="0" smtClean="0"/>
              <a:t> </a:t>
            </a:r>
            <a:r>
              <a:rPr lang="en-US" dirty="0"/>
              <a:t>Web sites started to appear—Web sites that allowed </a:t>
            </a:r>
            <a:r>
              <a:rPr lang="en-US" dirty="0" smtClean="0"/>
              <a:t>users to </a:t>
            </a:r>
            <a:r>
              <a:rPr lang="en-US" dirty="0"/>
              <a:t>add content to Web sites that had previously held static content. Web applications such </a:t>
            </a:r>
            <a:r>
              <a:rPr lang="en-US" dirty="0" smtClean="0"/>
              <a:t>as Facebook</a:t>
            </a:r>
            <a:r>
              <a:rPr lang="en-US" dirty="0"/>
              <a:t>, Wikipedia, and Twitter appeared and flourished.</a:t>
            </a:r>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8</a:t>
            </a:fld>
            <a:endParaRPr lang="en-US" dirty="0"/>
          </a:p>
        </p:txBody>
      </p:sp>
    </p:spTree>
    <p:extLst>
      <p:ext uri="{BB962C8B-B14F-4D97-AF65-F5344CB8AC3E}">
        <p14:creationId xmlns:p14="http://schemas.microsoft.com/office/powerpoint/2010/main" val="100824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parallel development, the </a:t>
            </a:r>
            <a:r>
              <a:rPr lang="en-US" b="1" dirty="0"/>
              <a:t>mobile phone </a:t>
            </a:r>
            <a:r>
              <a:rPr lang="en-US" dirty="0"/>
              <a:t>or </a:t>
            </a:r>
            <a:r>
              <a:rPr lang="en-US" b="1" dirty="0"/>
              <a:t>cell phone </a:t>
            </a:r>
            <a:r>
              <a:rPr lang="en-US" dirty="0"/>
              <a:t>was </a:t>
            </a:r>
            <a:r>
              <a:rPr lang="en-US" dirty="0" smtClean="0"/>
              <a:t>demonstrated and </a:t>
            </a:r>
            <a:r>
              <a:rPr lang="en-US" dirty="0"/>
              <a:t>developed for commercial use in the 1970s</a:t>
            </a:r>
            <a:r>
              <a:rPr lang="en-US" dirty="0" smtClean="0"/>
              <a:t>.</a:t>
            </a:r>
          </a:p>
          <a:p>
            <a:r>
              <a:rPr lang="en-US" dirty="0" smtClean="0"/>
              <a:t>After </a:t>
            </a:r>
            <a:r>
              <a:rPr lang="en-US" dirty="0"/>
              <a:t>decades of mobile phone and </a:t>
            </a:r>
            <a:r>
              <a:rPr lang="en-US" dirty="0" smtClean="0"/>
              <a:t>cell phone </a:t>
            </a:r>
            <a:r>
              <a:rPr lang="en-US" dirty="0"/>
              <a:t>network infrastructure development, the </a:t>
            </a:r>
            <a:r>
              <a:rPr lang="en-US" b="1" dirty="0"/>
              <a:t>smartphone </a:t>
            </a:r>
            <a:r>
              <a:rPr lang="en-US" dirty="0"/>
              <a:t>appeared</a:t>
            </a:r>
            <a:r>
              <a:rPr lang="en-US" dirty="0" smtClean="0"/>
              <a:t>.</a:t>
            </a:r>
          </a:p>
          <a:p>
            <a:r>
              <a:rPr lang="en-US" dirty="0" smtClean="0"/>
              <a:t>Apple brought out </a:t>
            </a:r>
            <a:r>
              <a:rPr lang="en-US" dirty="0"/>
              <a:t>the </a:t>
            </a:r>
            <a:r>
              <a:rPr lang="en-US" b="1" dirty="0"/>
              <a:t>iPhone </a:t>
            </a:r>
            <a:r>
              <a:rPr lang="en-US" dirty="0"/>
              <a:t>in 2007. Google created the </a:t>
            </a:r>
            <a:r>
              <a:rPr lang="en-US" b="1" dirty="0"/>
              <a:t>Android operating system</a:t>
            </a:r>
            <a:r>
              <a:rPr lang="en-US" dirty="0"/>
              <a:t>, and the </a:t>
            </a:r>
            <a:r>
              <a:rPr lang="en-US" dirty="0" smtClean="0"/>
              <a:t>first Android </a:t>
            </a:r>
            <a:r>
              <a:rPr lang="en-US" dirty="0"/>
              <a:t>based smartphone entered the market in 2008. </a:t>
            </a:r>
            <a:endParaRPr lang="en-US" dirty="0" smtClean="0"/>
          </a:p>
          <a:p>
            <a:r>
              <a:rPr lang="en-US" dirty="0" smtClean="0"/>
              <a:t>Seven </a:t>
            </a:r>
            <a:r>
              <a:rPr lang="en-US" dirty="0"/>
              <a:t>years later, in </a:t>
            </a:r>
            <a:r>
              <a:rPr lang="en-US" dirty="0" smtClean="0"/>
              <a:t>2015, </a:t>
            </a:r>
            <a:r>
              <a:rPr lang="en-US" dirty="0"/>
              <a:t>smartphones and </a:t>
            </a:r>
            <a:r>
              <a:rPr lang="en-US" b="1" dirty="0"/>
              <a:t>tablet computers (tablets) </a:t>
            </a:r>
            <a:r>
              <a:rPr lang="en-US" dirty="0"/>
              <a:t>are widely used, </a:t>
            </a:r>
            <a:r>
              <a:rPr lang="en-US" dirty="0" smtClean="0"/>
              <a:t>and thousands </a:t>
            </a:r>
            <a:r>
              <a:rPr lang="en-US" dirty="0"/>
              <a:t>of application programs known as </a:t>
            </a:r>
            <a:r>
              <a:rPr lang="en-US" b="1" dirty="0"/>
              <a:t>apps </a:t>
            </a:r>
            <a:r>
              <a:rPr lang="en-US" dirty="0"/>
              <a:t>are widely available and in daily use.</a:t>
            </a:r>
          </a:p>
          <a:p>
            <a:r>
              <a:rPr lang="en-US" dirty="0"/>
              <a:t>Most Web applications now have corresponding smartphone and tablet apps (you </a:t>
            </a:r>
            <a:r>
              <a:rPr lang="en-US" dirty="0" smtClean="0"/>
              <a:t>can “</a:t>
            </a:r>
            <a:r>
              <a:rPr lang="en-US" dirty="0"/>
              <a:t>tweet” from either your computer or your smartphone)!</a:t>
            </a:r>
          </a:p>
        </p:txBody>
      </p:sp>
      <p:sp>
        <p:nvSpPr>
          <p:cNvPr id="4" name="Slide Number Placeholder 3"/>
          <p:cNvSpPr>
            <a:spLocks noGrp="1"/>
          </p:cNvSpPr>
          <p:nvPr>
            <p:ph type="sldNum" sz="quarter" idx="10"/>
          </p:nvPr>
        </p:nvSpPr>
        <p:spPr/>
        <p:txBody>
          <a:bodyPr/>
          <a:lstStyle/>
          <a:p>
            <a:pPr>
              <a:defRPr/>
            </a:pPr>
            <a:fld id="{0475EEBB-F8A8-4312-838C-EB9550AEBC59}" type="slidenum">
              <a:rPr lang="en-US" smtClean="0"/>
              <a:pPr>
                <a:defRPr/>
              </a:pPr>
              <a:t>9</a:t>
            </a:fld>
            <a:endParaRPr lang="en-US" dirty="0"/>
          </a:p>
        </p:txBody>
      </p:sp>
    </p:spTree>
    <p:extLst>
      <p:ext uri="{BB962C8B-B14F-4D97-AF65-F5344CB8AC3E}">
        <p14:creationId xmlns:p14="http://schemas.microsoft.com/office/powerpoint/2010/main" val="406067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pPr>
              <a:defRPr/>
            </a:pPr>
            <a:r>
              <a:rPr lang="en-US" dirty="0" smtClean="0"/>
              <a:t>1-</a:t>
            </a:r>
            <a:fld id="{1117216E-4E11-4C6A-BFAB-BEF43F2BA82F}" type="slidenum">
              <a:rPr lang="en-US" smtClean="0"/>
              <a:pPr>
                <a:defRPr/>
              </a:pPr>
              <a:t>‹#›</a:t>
            </a:fld>
            <a:endParaRPr lang="en-US" dirty="0" smtClean="0"/>
          </a:p>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a:t>1-</a:t>
            </a:r>
            <a:fld id="{E25653FC-AC97-4FFD-B356-9389E72CB5F4}" type="slidenum">
              <a:rPr lang="en-US"/>
              <a:pPr>
                <a:defRPr/>
              </a:pPr>
              <a:t>‹#›</a:t>
            </a:fld>
            <a:endParaRPr lang="en-US" dirty="0"/>
          </a:p>
          <a:p>
            <a:pPr>
              <a:defRPr/>
            </a:pP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a:t>1-</a:t>
            </a:r>
            <a:fld id="{34E7D997-0037-4CAE-ADE9-B0841AA0474D}" type="slidenum">
              <a:rPr lang="en-US"/>
              <a:pPr>
                <a:defRPr/>
              </a:pPr>
              <a:t>‹#›</a:t>
            </a:fld>
            <a:endParaRPr lang="en-US" dirty="0"/>
          </a:p>
          <a:p>
            <a:pPr>
              <a:defRPr/>
            </a:pP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dirty="0" smtClean="0"/>
              <a:t>1-</a:t>
            </a:r>
            <a:fld id="{7B3755BF-D394-4F70-B75C-E9084BE378A7}" type="slidenum">
              <a:rPr lang="en-US" smtClean="0"/>
              <a:pPr>
                <a:defRPr/>
              </a:pPr>
              <a:t>‹#›</a:t>
            </a:fld>
            <a:endParaRPr lang="en-US" dirty="0" smtClean="0"/>
          </a:p>
          <a:p>
            <a:pPr>
              <a:defRPr/>
            </a:pP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dirty="0" smtClean="0"/>
              <a:t>1-</a:t>
            </a:r>
            <a:fld id="{A9BF6642-CC95-4404-AEA6-5E3ABD1FD07E}" type="slidenum">
              <a:rPr lang="en-US" smtClean="0"/>
              <a:pPr>
                <a:defRPr/>
              </a:pPr>
              <a:t>‹#›</a:t>
            </a:fld>
            <a:endParaRPr lang="en-US" dirty="0" smtClean="0"/>
          </a:p>
          <a:p>
            <a:pPr>
              <a:defRPr/>
            </a:pP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pPr>
              <a:defRPr/>
            </a:pPr>
            <a:r>
              <a:rPr lang="en-US" dirty="0" smtClean="0"/>
              <a:t>1-</a:t>
            </a:r>
            <a:fld id="{8D98550F-EF34-40E7-9B13-8B71FD974384}" type="slidenum">
              <a:rPr lang="en-US" smtClean="0"/>
              <a:pPr>
                <a:defRPr/>
              </a:pPr>
              <a:t>‹#›</a:t>
            </a:fld>
            <a:endParaRPr lang="en-US" dirty="0" smtClean="0"/>
          </a:p>
          <a:p>
            <a:pPr>
              <a:defRPr/>
            </a:pP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dirty="0" smtClean="0"/>
              <a:t>1-</a:t>
            </a:r>
            <a:fld id="{318D1B29-349E-40EB-92A2-7A184B969FD7}" type="slidenum">
              <a:rPr lang="en-US" smtClean="0"/>
              <a:pPr>
                <a:defRPr/>
              </a:pPr>
              <a:t>‹#›</a:t>
            </a:fld>
            <a:endParaRPr lang="en-US" dirty="0" smtClean="0"/>
          </a:p>
          <a:p>
            <a:pPr>
              <a:defRPr/>
            </a:pP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 </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r>
              <a:rPr lang="en-US" dirty="0"/>
              <a:t>1-</a:t>
            </a:r>
            <a:fld id="{BCD95DAD-0842-4C42-89B0-68057A85C2CF}" type="slidenum">
              <a:rPr lang="en-US"/>
              <a:pPr>
                <a:defRPr/>
              </a:pPr>
              <a:t>‹#›</a:t>
            </a:fld>
            <a:endParaRPr lang="en-US" dirty="0"/>
          </a:p>
          <a:p>
            <a:pP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dirty="0" smtClean="0"/>
              <a:t>1-</a:t>
            </a:r>
            <a:fld id="{22C6F12A-B693-4246-BD13-A894BEE19500}" type="slidenum">
              <a:rPr lang="en-US" smtClean="0"/>
              <a:pPr>
                <a:defRPr/>
              </a:pPr>
              <a:t>‹#›</a:t>
            </a:fld>
            <a:endParaRPr lang="en-US" dirty="0" smtClean="0"/>
          </a:p>
          <a:p>
            <a:pP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5F978D"/>
                </a:solidFill>
              </a:rPr>
              <a:t>KROENKE AND AUER - DATABASE PROCESSING, 14th Edition  </a:t>
            </a:r>
            <a:r>
              <a:rPr lang="en-US" dirty="0" smtClean="0">
                <a:solidFill>
                  <a:srgbClr val="D57A15"/>
                </a:solidFill>
              </a:rPr>
              <a:t>© 2016 Pearson Education, Inc. </a:t>
            </a:r>
            <a:endParaRPr lang="en-US" dirty="0">
              <a:solidFill>
                <a:srgbClr val="D57A1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r>
              <a:rPr lang="en-US" dirty="0"/>
              <a:t>1-</a:t>
            </a:r>
            <a:fld id="{C9EA8E87-20F1-4C58-80B6-BF8B839C60B7}" type="slidenum">
              <a:rPr lang="en-US"/>
              <a:pPr>
                <a:defRPr/>
              </a:pPr>
              <a:t>‹#›</a:t>
            </a:fld>
            <a:endParaRPr lang="en-US" dirty="0"/>
          </a:p>
          <a:p>
            <a:pPr>
              <a:defRPr/>
            </a:pP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a:t>1-</a:t>
            </a:r>
            <a:fld id="{F29D4E2B-34A9-4970-83B5-1A9BC854C1E3}" type="slidenum">
              <a:rPr lang="en-US"/>
              <a:pPr>
                <a:defRPr/>
              </a:pPr>
              <a:t>‹#›</a:t>
            </a:fld>
            <a:endParaRPr lang="en-US" dirty="0"/>
          </a:p>
          <a:p>
            <a:pPr>
              <a:defRPr/>
            </a:pP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a:t>1-</a:t>
            </a:r>
            <a:fld id="{782690CA-86C9-4F9E-867D-E67F53109E70}" type="slidenum">
              <a:rPr lang="en-US"/>
              <a:pPr>
                <a:defRPr/>
              </a:pPr>
              <a:t>‹#›</a:t>
            </a:fld>
            <a:endParaRPr lang="en-US" dirty="0"/>
          </a:p>
          <a:p>
            <a:pPr>
              <a:defRPr/>
            </a:pP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 </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pPr>
              <a:defRPr/>
            </a:pPr>
            <a:r>
              <a:rPr lang="en-US" dirty="0" smtClean="0"/>
              <a:t>1-</a:t>
            </a:r>
            <a:fld id="{07F36D11-BB2F-48FA-AA87-C0906B19464A}" type="slidenum">
              <a:rPr lang="en-US" smtClean="0"/>
              <a:pPr>
                <a:defRPr/>
              </a:pPr>
              <a:t>‹#›</a:t>
            </a:fld>
            <a:endParaRPr lang="en-US" dirty="0" smtClean="0"/>
          </a:p>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0" r:id="rId3"/>
    <p:sldLayoutId id="2147483663" r:id="rId4"/>
    <p:sldLayoutId id="2147483659" r:id="rId5"/>
    <p:sldLayoutId id="2147483664" r:id="rId6"/>
    <p:sldLayoutId id="2147483658" r:id="rId7"/>
    <p:sldLayoutId id="2147483657" r:id="rId8"/>
    <p:sldLayoutId id="2147483656" r:id="rId9"/>
    <p:sldLayoutId id="2147483655" r:id="rId10"/>
    <p:sldLayoutId id="2147483654" r:id="rId11"/>
    <p:sldLayoutId id="2147483665"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mysql.com/" TargetMode="External"/><Relationship Id="rId3" Type="http://schemas.openxmlformats.org/officeDocument/2006/relationships/hyperlink" Target="http://office.microsoft.com/en-us/access/" TargetMode="External"/><Relationship Id="rId7" Type="http://schemas.openxmlformats.org/officeDocument/2006/relationships/hyperlink" Target="http://www.oracle.com/technetwork/database/database-technologies/express-edition/overview/index.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oracle.com/database/index.html" TargetMode="External"/><Relationship Id="rId5" Type="http://schemas.openxmlformats.org/officeDocument/2006/relationships/hyperlink" Target="http://www.microsoft.com/en-us/server-cloud/Products/sql-server-editions/sql-server-express.aspx" TargetMode="External"/><Relationship Id="rId4" Type="http://schemas.openxmlformats.org/officeDocument/2006/relationships/hyperlink" Target="http://www.microsoft.com/en-us/server-cloud/products/sql-server/" TargetMode="External"/><Relationship Id="rId9" Type="http://schemas.openxmlformats.org/officeDocument/2006/relationships/hyperlink" Target="http://www-306.ibm.com/software/data/db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amaz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One:</a:t>
            </a:r>
          </a:p>
          <a:p>
            <a:pPr algn="ctr">
              <a:spcBef>
                <a:spcPct val="20000"/>
              </a:spcBef>
            </a:pPr>
            <a:r>
              <a:rPr lang="en-US" sz="4000" b="1" dirty="0">
                <a:solidFill>
                  <a:srgbClr val="5F978D"/>
                </a:solidFill>
                <a:latin typeface="Calibri" pitchFamily="34" charset="0"/>
                <a:cs typeface="Calibri" pitchFamily="34" charset="0"/>
              </a:rPr>
              <a:t>Introduction</a:t>
            </a: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4000" dirty="0" smtClean="0"/>
              <a:t>The Characteristics of Databases</a:t>
            </a:r>
          </a:p>
        </p:txBody>
      </p:sp>
      <p:sp>
        <p:nvSpPr>
          <p:cNvPr id="21506" name="Rectangle 3"/>
          <p:cNvSpPr>
            <a:spLocks noGrp="1" noChangeArrowheads="1"/>
          </p:cNvSpPr>
          <p:nvPr>
            <p:ph type="body" idx="1"/>
          </p:nvPr>
        </p:nvSpPr>
        <p:spPr/>
        <p:txBody>
          <a:bodyPr/>
          <a:lstStyle/>
          <a:p>
            <a:pPr eaLnBrk="1" hangingPunct="1"/>
            <a:r>
              <a:rPr lang="en-US" sz="2800" dirty="0" smtClean="0"/>
              <a:t>The purpose of a </a:t>
            </a:r>
            <a:r>
              <a:rPr lang="en-US" sz="2800" b="1" dirty="0" smtClean="0">
                <a:solidFill>
                  <a:srgbClr val="0099CC"/>
                </a:solidFill>
              </a:rPr>
              <a:t>database</a:t>
            </a:r>
            <a:r>
              <a:rPr lang="en-US" sz="2800" dirty="0" smtClean="0"/>
              <a:t> is to help people track things of interest to them.</a:t>
            </a:r>
          </a:p>
          <a:p>
            <a:pPr eaLnBrk="1" hangingPunct="1"/>
            <a:r>
              <a:rPr lang="en-US" sz="2800" dirty="0" smtClean="0"/>
              <a:t>Data is stored in </a:t>
            </a:r>
            <a:r>
              <a:rPr lang="en-US" sz="2800" b="1" dirty="0" smtClean="0">
                <a:solidFill>
                  <a:srgbClr val="0099CC"/>
                </a:solidFill>
              </a:rPr>
              <a:t>tables</a:t>
            </a:r>
            <a:r>
              <a:rPr lang="en-US" sz="2800" dirty="0" smtClean="0"/>
              <a:t>, which have rows and columns like a spreadsheet. A database may have multiple tables, where each table stores data about a different thing.</a:t>
            </a:r>
          </a:p>
          <a:p>
            <a:pPr eaLnBrk="1" hangingPunct="1"/>
            <a:r>
              <a:rPr lang="en-US" sz="2800" dirty="0" smtClean="0"/>
              <a:t>Each row in a table stores data about an occurrence or </a:t>
            </a:r>
            <a:r>
              <a:rPr lang="en-US" sz="2800" b="1" dirty="0" smtClean="0">
                <a:solidFill>
                  <a:srgbClr val="0099CC"/>
                </a:solidFill>
              </a:rPr>
              <a:t>instance</a:t>
            </a:r>
            <a:r>
              <a:rPr lang="en-US" sz="2800" dirty="0" smtClean="0"/>
              <a:t> of the thing of interest.</a:t>
            </a:r>
          </a:p>
          <a:p>
            <a:pPr eaLnBrk="1" hangingPunct="1"/>
            <a:r>
              <a:rPr lang="en-US" sz="2800" dirty="0" smtClean="0"/>
              <a:t>A database stores </a:t>
            </a:r>
            <a:r>
              <a:rPr lang="en-US" sz="2800" b="1" dirty="0" smtClean="0">
                <a:solidFill>
                  <a:srgbClr val="0099CC"/>
                </a:solidFill>
              </a:rPr>
              <a:t>data</a:t>
            </a:r>
            <a:r>
              <a:rPr lang="en-US" sz="2800" dirty="0" smtClean="0"/>
              <a:t> and </a:t>
            </a:r>
            <a:r>
              <a:rPr lang="en-US" sz="2800" b="1" dirty="0" smtClean="0">
                <a:solidFill>
                  <a:srgbClr val="0099CC"/>
                </a:solidFill>
              </a:rPr>
              <a:t>relationships</a:t>
            </a:r>
            <a:r>
              <a:rPr lang="en-US" sz="2800" dirty="0" smtClean="0"/>
              <a:t>.</a:t>
            </a:r>
          </a:p>
        </p:txBody>
      </p:sp>
      <p:sp>
        <p:nvSpPr>
          <p:cNvPr id="21508" name="Slide Number Placeholder 4"/>
          <p:cNvSpPr>
            <a:spLocks noGrp="1"/>
          </p:cNvSpPr>
          <p:nvPr>
            <p:ph type="sldNum" sz="quarter" idx="11"/>
          </p:nvPr>
        </p:nvSpPr>
        <p:spPr>
          <a:noFill/>
        </p:spPr>
        <p:txBody>
          <a:bodyPr/>
          <a:lstStyle/>
          <a:p>
            <a:r>
              <a:rPr lang="en-US" dirty="0">
                <a:latin typeface="Arial" charset="0"/>
                <a:cs typeface="Arial" charset="0"/>
              </a:rPr>
              <a:t>1-</a:t>
            </a:r>
            <a:fld id="{10E9B65B-A718-4977-B651-9ECB367BA1CC}" type="slidenum">
              <a:rPr lang="en-US">
                <a:latin typeface="Arial" charset="0"/>
                <a:cs typeface="Arial" charset="0"/>
              </a:rPr>
              <a:pPr/>
              <a:t>10</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8211" y="1452473"/>
            <a:ext cx="7085189" cy="4748523"/>
          </a:xfrm>
          <a:prstGeom prst="rect">
            <a:avLst/>
          </a:prstGeom>
        </p:spPr>
      </p:pic>
      <p:sp>
        <p:nvSpPr>
          <p:cNvPr id="23554" name="Rectangle 6"/>
          <p:cNvSpPr>
            <a:spLocks noGrp="1" noChangeArrowheads="1"/>
          </p:cNvSpPr>
          <p:nvPr>
            <p:ph type="title"/>
          </p:nvPr>
        </p:nvSpPr>
        <p:spPr/>
        <p:txBody>
          <a:bodyPr/>
          <a:lstStyle/>
          <a:p>
            <a:pPr eaLnBrk="1" hangingPunct="1"/>
            <a:r>
              <a:rPr lang="en-US" dirty="0" smtClean="0"/>
              <a:t>Data in Tables</a:t>
            </a:r>
          </a:p>
        </p:txBody>
      </p:sp>
      <p:sp>
        <p:nvSpPr>
          <p:cNvPr id="23556" name="Slide Number Placeholder 4"/>
          <p:cNvSpPr>
            <a:spLocks noGrp="1"/>
          </p:cNvSpPr>
          <p:nvPr>
            <p:ph type="sldNum" sz="quarter" idx="11"/>
          </p:nvPr>
        </p:nvSpPr>
        <p:spPr>
          <a:noFill/>
        </p:spPr>
        <p:txBody>
          <a:bodyPr/>
          <a:lstStyle/>
          <a:p>
            <a:r>
              <a:rPr lang="en-US" dirty="0">
                <a:latin typeface="Arial" charset="0"/>
                <a:cs typeface="Arial" charset="0"/>
              </a:rPr>
              <a:t>1-</a:t>
            </a:r>
            <a:fld id="{7E02A1E8-A9D2-4C81-92BC-4D8D56CC66DA}" type="slidenum">
              <a:rPr lang="en-US">
                <a:latin typeface="Arial" charset="0"/>
                <a:cs typeface="Arial" charset="0"/>
              </a:rPr>
              <a:pPr/>
              <a:t>11</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533400" y="3429000"/>
            <a:ext cx="2819400" cy="2282777"/>
          </a:xfrm>
          <a:prstGeom prst="rect">
            <a:avLst/>
          </a:prstGeom>
        </p:spPr>
      </p:pic>
    </p:spTree>
    <p:extLst>
      <p:ext uri="{BB962C8B-B14F-4D97-AF65-F5344CB8AC3E}">
        <p14:creationId xmlns:p14="http://schemas.microsoft.com/office/powerpoint/2010/main" val="2676982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DAVIDA~1\AppData\Local\Temp\SNAGHTMLf7006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18569"/>
            <a:ext cx="6761650" cy="4747665"/>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6"/>
          <p:cNvSpPr>
            <a:spLocks noGrp="1" noChangeArrowheads="1"/>
          </p:cNvSpPr>
          <p:nvPr>
            <p:ph type="title"/>
          </p:nvPr>
        </p:nvSpPr>
        <p:spPr/>
        <p:txBody>
          <a:bodyPr/>
          <a:lstStyle/>
          <a:p>
            <a:pPr eaLnBrk="1" hangingPunct="1"/>
            <a:r>
              <a:rPr lang="en-US" sz="4000" dirty="0" smtClean="0"/>
              <a:t>The Key Characteristic of Databases: Related Tables</a:t>
            </a:r>
          </a:p>
        </p:txBody>
      </p:sp>
      <p:sp>
        <p:nvSpPr>
          <p:cNvPr id="25604" name="Slide Number Placeholder 4"/>
          <p:cNvSpPr>
            <a:spLocks noGrp="1"/>
          </p:cNvSpPr>
          <p:nvPr>
            <p:ph type="sldNum" sz="quarter" idx="11"/>
          </p:nvPr>
        </p:nvSpPr>
        <p:spPr>
          <a:noFill/>
        </p:spPr>
        <p:txBody>
          <a:bodyPr/>
          <a:lstStyle/>
          <a:p>
            <a:r>
              <a:rPr lang="en-US" dirty="0">
                <a:latin typeface="Arial" charset="0"/>
                <a:cs typeface="Arial" charset="0"/>
              </a:rPr>
              <a:t>1-</a:t>
            </a:r>
            <a:fld id="{F3461E01-365D-4484-905F-D2AFB7B68AD4}" type="slidenum">
              <a:rPr lang="en-US">
                <a:latin typeface="Arial" charset="0"/>
                <a:cs typeface="Arial" charset="0"/>
              </a:rPr>
              <a:pPr/>
              <a:t>12</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609600" y="3999284"/>
            <a:ext cx="1905000" cy="1790700"/>
          </a:xfrm>
          <a:prstGeom prst="rect">
            <a:avLst/>
          </a:prstGeom>
        </p:spPr>
      </p:pic>
      <p:cxnSp>
        <p:nvCxnSpPr>
          <p:cNvPr id="7" name="Straight Arrow Connector 6"/>
          <p:cNvCxnSpPr/>
          <p:nvPr/>
        </p:nvCxnSpPr>
        <p:spPr>
          <a:xfrm>
            <a:off x="2921377" y="4199974"/>
            <a:ext cx="1612900" cy="609600"/>
          </a:xfrm>
          <a:prstGeom prst="straightConnector1">
            <a:avLst/>
          </a:prstGeom>
          <a:ln w="15875">
            <a:solidFill>
              <a:srgbClr val="0099CC"/>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21377" y="4191000"/>
            <a:ext cx="806450" cy="533400"/>
          </a:xfrm>
          <a:prstGeom prst="straightConnector1">
            <a:avLst/>
          </a:prstGeom>
          <a:ln w="15875">
            <a:solidFill>
              <a:srgbClr val="0099CC"/>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92777" y="4191000"/>
            <a:ext cx="228600" cy="0"/>
          </a:xfrm>
          <a:prstGeom prst="line">
            <a:avLst/>
          </a:prstGeom>
          <a:ln w="15875">
            <a:solidFill>
              <a:srgbClr val="0099CC"/>
            </a:solidFill>
          </a:ln>
        </p:spPr>
        <p:style>
          <a:lnRef idx="1">
            <a:schemeClr val="accent1"/>
          </a:lnRef>
          <a:fillRef idx="0">
            <a:schemeClr val="accent1"/>
          </a:fillRef>
          <a:effectRef idx="0">
            <a:schemeClr val="accent1"/>
          </a:effectRef>
          <a:fontRef idx="minor">
            <a:schemeClr val="tx1"/>
          </a:fontRef>
        </p:style>
      </p:cxnSp>
      <p:sp>
        <p:nvSpPr>
          <p:cNvPr id="10" name="TextBox 16"/>
          <p:cNvSpPr txBox="1">
            <a:spLocks noChangeArrowheads="1"/>
          </p:cNvSpPr>
          <p:nvPr/>
        </p:nvSpPr>
        <p:spPr bwMode="auto">
          <a:xfrm>
            <a:off x="6553200" y="4495800"/>
            <a:ext cx="2514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A </a:t>
            </a:r>
            <a:r>
              <a:rPr lang="en-US" b="1" u="sng" dirty="0">
                <a:solidFill>
                  <a:srgbClr val="0099CC"/>
                </a:solidFill>
              </a:rPr>
              <a:t>Composite Key</a:t>
            </a:r>
            <a:r>
              <a:rPr lang="en-US" dirty="0">
                <a:solidFill>
                  <a:srgbClr val="0099CC"/>
                </a:solidFill>
              </a:rPr>
              <a:t> </a:t>
            </a:r>
            <a:r>
              <a:rPr lang="en-US" dirty="0"/>
              <a:t>is a primary key that consists of 2 or more attributes that uniquely identify an entity occurrence.</a:t>
            </a:r>
          </a:p>
        </p:txBody>
      </p:sp>
    </p:spTree>
    <p:extLst>
      <p:ext uri="{BB962C8B-B14F-4D97-AF65-F5344CB8AC3E}">
        <p14:creationId xmlns:p14="http://schemas.microsoft.com/office/powerpoint/2010/main" val="1700378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a:xfrm>
            <a:off x="457200" y="274638"/>
            <a:ext cx="8229600" cy="1325562"/>
          </a:xfrm>
        </p:spPr>
        <p:txBody>
          <a:bodyPr/>
          <a:lstStyle/>
          <a:p>
            <a:pPr eaLnBrk="1" hangingPunct="1"/>
            <a:r>
              <a:rPr lang="en-US" sz="4000" dirty="0" smtClean="0"/>
              <a:t>Microsoft Access 2013</a:t>
            </a:r>
            <a:br>
              <a:rPr lang="en-US" sz="4000" dirty="0" smtClean="0"/>
            </a:br>
            <a:r>
              <a:rPr lang="en-US" sz="4000" dirty="0" smtClean="0"/>
              <a:t>Tables and Relationships</a:t>
            </a:r>
          </a:p>
        </p:txBody>
      </p:sp>
      <p:sp>
        <p:nvSpPr>
          <p:cNvPr id="25604" name="Slide Number Placeholder 4"/>
          <p:cNvSpPr>
            <a:spLocks noGrp="1"/>
          </p:cNvSpPr>
          <p:nvPr>
            <p:ph type="sldNum" sz="quarter" idx="11"/>
          </p:nvPr>
        </p:nvSpPr>
        <p:spPr>
          <a:noFill/>
        </p:spPr>
        <p:txBody>
          <a:bodyPr/>
          <a:lstStyle/>
          <a:p>
            <a:r>
              <a:rPr lang="en-US" dirty="0">
                <a:latin typeface="Arial" charset="0"/>
                <a:cs typeface="Arial" charset="0"/>
              </a:rPr>
              <a:t>1-</a:t>
            </a:r>
            <a:fld id="{F3461E01-365D-4484-905F-D2AFB7B68AD4}" type="slidenum">
              <a:rPr lang="en-US">
                <a:latin typeface="Arial" charset="0"/>
                <a:cs typeface="Arial" charset="0"/>
              </a:rPr>
              <a:pPr/>
              <a:t>13</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712989"/>
            <a:ext cx="8229600" cy="2325611"/>
          </a:xfrm>
          <a:prstGeom prst="rect">
            <a:avLst/>
          </a:prstGeom>
        </p:spPr>
      </p:pic>
    </p:spTree>
    <p:extLst>
      <p:ext uri="{BB962C8B-B14F-4D97-AF65-F5344CB8AC3E}">
        <p14:creationId xmlns:p14="http://schemas.microsoft.com/office/powerpoint/2010/main" val="2856283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4000" dirty="0" smtClean="0"/>
              <a:t>Naming Conventions in this Textbook</a:t>
            </a:r>
          </a:p>
        </p:txBody>
      </p:sp>
      <p:sp>
        <p:nvSpPr>
          <p:cNvPr id="27650" name="Rectangle 3"/>
          <p:cNvSpPr>
            <a:spLocks noGrp="1" noChangeArrowheads="1"/>
          </p:cNvSpPr>
          <p:nvPr>
            <p:ph type="body" idx="1"/>
          </p:nvPr>
        </p:nvSpPr>
        <p:spPr/>
        <p:txBody>
          <a:bodyPr/>
          <a:lstStyle/>
          <a:p>
            <a:pPr eaLnBrk="1" hangingPunct="1">
              <a:buClr>
                <a:schemeClr val="tx1"/>
              </a:buClr>
            </a:pPr>
            <a:r>
              <a:rPr lang="en-US" b="1" dirty="0" smtClean="0">
                <a:solidFill>
                  <a:srgbClr val="0099CC"/>
                </a:solidFill>
              </a:rPr>
              <a:t>Table names</a:t>
            </a:r>
            <a:r>
              <a:rPr lang="en-US" dirty="0" smtClean="0">
                <a:solidFill>
                  <a:srgbClr val="0099CC"/>
                </a:solidFill>
              </a:rPr>
              <a:t> </a:t>
            </a:r>
            <a:r>
              <a:rPr lang="en-US" dirty="0" smtClean="0"/>
              <a:t>are written with all capital letters:</a:t>
            </a:r>
          </a:p>
          <a:p>
            <a:pPr lvl="1" eaLnBrk="1" hangingPunct="1"/>
            <a:r>
              <a:rPr lang="en-US" dirty="0" smtClean="0"/>
              <a:t>STUDENT, CLASS, GRADE, COURSE_INFO</a:t>
            </a:r>
          </a:p>
          <a:p>
            <a:pPr eaLnBrk="1" hangingPunct="1">
              <a:buClr>
                <a:schemeClr val="tx1"/>
              </a:buClr>
            </a:pPr>
            <a:r>
              <a:rPr lang="en-US" b="1" dirty="0" smtClean="0">
                <a:solidFill>
                  <a:srgbClr val="0099CC"/>
                </a:solidFill>
              </a:rPr>
              <a:t>Column names</a:t>
            </a:r>
            <a:r>
              <a:rPr lang="en-US" dirty="0" smtClean="0">
                <a:solidFill>
                  <a:srgbClr val="0099CC"/>
                </a:solidFill>
              </a:rPr>
              <a:t> </a:t>
            </a:r>
            <a:r>
              <a:rPr lang="en-US" dirty="0" smtClean="0"/>
              <a:t>are written with an initial capital letter, and compound names are written with a capital letter on each word:</a:t>
            </a:r>
          </a:p>
          <a:p>
            <a:pPr lvl="1" eaLnBrk="1" hangingPunct="1"/>
            <a:r>
              <a:rPr lang="en-US" dirty="0" smtClean="0"/>
              <a:t>Term, Section, ClassNumber, StudentName</a:t>
            </a:r>
          </a:p>
          <a:p>
            <a:pPr lvl="1" eaLnBrk="1" hangingPunct="1"/>
            <a:endParaRPr lang="en-US" dirty="0" smtClean="0"/>
          </a:p>
        </p:txBody>
      </p:sp>
      <p:sp>
        <p:nvSpPr>
          <p:cNvPr id="27652" name="Slide Number Placeholder 4"/>
          <p:cNvSpPr>
            <a:spLocks noGrp="1"/>
          </p:cNvSpPr>
          <p:nvPr>
            <p:ph type="sldNum" sz="quarter" idx="11"/>
          </p:nvPr>
        </p:nvSpPr>
        <p:spPr>
          <a:noFill/>
        </p:spPr>
        <p:txBody>
          <a:bodyPr/>
          <a:lstStyle/>
          <a:p>
            <a:r>
              <a:rPr lang="en-US" dirty="0">
                <a:latin typeface="Arial" charset="0"/>
                <a:cs typeface="Arial" charset="0"/>
              </a:rPr>
              <a:t>1-</a:t>
            </a:r>
            <a:fld id="{F89C541F-E206-4320-A43E-39D1A5EDE9BD}" type="slidenum">
              <a:rPr lang="en-US">
                <a:latin typeface="Arial" charset="0"/>
                <a:cs typeface="Arial" charset="0"/>
              </a:rPr>
              <a:pPr/>
              <a:t>14</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smtClean="0"/>
              <a:t>Databases Create Information</a:t>
            </a:r>
          </a:p>
        </p:txBody>
      </p:sp>
      <p:sp>
        <p:nvSpPr>
          <p:cNvPr id="29698"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99CC"/>
                </a:solidFill>
              </a:rPr>
              <a:t>Data</a:t>
            </a:r>
            <a:r>
              <a:rPr lang="en-US" dirty="0" smtClean="0"/>
              <a:t> = recorded facts and figures</a:t>
            </a:r>
          </a:p>
          <a:p>
            <a:pPr eaLnBrk="1" hangingPunct="1">
              <a:lnSpc>
                <a:spcPct val="90000"/>
              </a:lnSpc>
              <a:buClr>
                <a:schemeClr val="tx1"/>
              </a:buClr>
            </a:pPr>
            <a:r>
              <a:rPr lang="en-US" b="1" dirty="0" smtClean="0">
                <a:solidFill>
                  <a:srgbClr val="0099CC"/>
                </a:solidFill>
              </a:rPr>
              <a:t>Information</a:t>
            </a:r>
            <a:r>
              <a:rPr lang="en-US" dirty="0" smtClean="0"/>
              <a:t> = knowledge derived from data</a:t>
            </a:r>
          </a:p>
          <a:p>
            <a:pPr eaLnBrk="1" hangingPunct="1">
              <a:lnSpc>
                <a:spcPct val="90000"/>
              </a:lnSpc>
              <a:buClr>
                <a:schemeClr val="tx1"/>
              </a:buClr>
            </a:pPr>
            <a:r>
              <a:rPr lang="en-US" dirty="0" smtClean="0"/>
              <a:t>Databases record data, but they do so in such a way that we can produce information from the data.</a:t>
            </a:r>
          </a:p>
          <a:p>
            <a:pPr lvl="1" eaLnBrk="1" hangingPunct="1">
              <a:lnSpc>
                <a:spcPct val="90000"/>
              </a:lnSpc>
              <a:buClr>
                <a:schemeClr val="tx1"/>
              </a:buClr>
            </a:pPr>
            <a:r>
              <a:rPr lang="en-US" dirty="0" smtClean="0"/>
              <a:t>The data on STUDENTs, CLASSes, and GRADEs could produce information about each student’s GPA.</a:t>
            </a:r>
          </a:p>
        </p:txBody>
      </p:sp>
      <p:sp>
        <p:nvSpPr>
          <p:cNvPr id="29700" name="Slide Number Placeholder 4"/>
          <p:cNvSpPr>
            <a:spLocks noGrp="1"/>
          </p:cNvSpPr>
          <p:nvPr>
            <p:ph type="sldNum" sz="quarter" idx="11"/>
          </p:nvPr>
        </p:nvSpPr>
        <p:spPr>
          <a:noFill/>
        </p:spPr>
        <p:txBody>
          <a:bodyPr/>
          <a:lstStyle/>
          <a:p>
            <a:r>
              <a:rPr lang="en-US" dirty="0">
                <a:latin typeface="Arial" charset="0"/>
                <a:cs typeface="Arial" charset="0"/>
              </a:rPr>
              <a:t>1-</a:t>
            </a:r>
            <a:fld id="{C8711F51-791C-453D-BDDD-D3F01A2D2A8A}" type="slidenum">
              <a:rPr lang="en-US">
                <a:latin typeface="Arial" charset="0"/>
                <a:cs typeface="Arial" charset="0"/>
              </a:rPr>
              <a:pPr/>
              <a:t>15</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10720" y="1447329"/>
            <a:ext cx="6522559" cy="4797896"/>
          </a:xfrm>
          <a:prstGeom prst="rect">
            <a:avLst/>
          </a:prstGeom>
        </p:spPr>
      </p:pic>
      <p:sp>
        <p:nvSpPr>
          <p:cNvPr id="31745" name="Rectangle 2"/>
          <p:cNvSpPr>
            <a:spLocks noGrp="1" noChangeArrowheads="1"/>
          </p:cNvSpPr>
          <p:nvPr>
            <p:ph type="title"/>
          </p:nvPr>
        </p:nvSpPr>
        <p:spPr/>
        <p:txBody>
          <a:bodyPr/>
          <a:lstStyle/>
          <a:p>
            <a:pPr eaLnBrk="1" hangingPunct="1"/>
            <a:r>
              <a:rPr lang="en-US" dirty="0" smtClean="0"/>
              <a:t>Database Examples</a:t>
            </a:r>
          </a:p>
        </p:txBody>
      </p:sp>
      <p:sp>
        <p:nvSpPr>
          <p:cNvPr id="31748" name="Slide Number Placeholder 4"/>
          <p:cNvSpPr>
            <a:spLocks noGrp="1"/>
          </p:cNvSpPr>
          <p:nvPr>
            <p:ph type="sldNum" sz="quarter" idx="11"/>
          </p:nvPr>
        </p:nvSpPr>
        <p:spPr>
          <a:noFill/>
        </p:spPr>
        <p:txBody>
          <a:bodyPr/>
          <a:lstStyle/>
          <a:p>
            <a:r>
              <a:rPr lang="en-US" dirty="0">
                <a:latin typeface="Arial" charset="0"/>
                <a:cs typeface="Arial" charset="0"/>
              </a:rPr>
              <a:t>1-</a:t>
            </a:r>
            <a:fld id="{B642726A-B46A-406F-A26E-8EAED9DBBEA8}" type="slidenum">
              <a:rPr lang="en-US">
                <a:latin typeface="Arial" charset="0"/>
                <a:cs typeface="Arial" charset="0"/>
              </a:rPr>
              <a:pPr/>
              <a:t>16</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4000" dirty="0" smtClean="0"/>
              <a:t>Components of a Database System</a:t>
            </a:r>
          </a:p>
        </p:txBody>
      </p:sp>
      <p:sp>
        <p:nvSpPr>
          <p:cNvPr id="33796" name="Slide Number Placeholder 4"/>
          <p:cNvSpPr>
            <a:spLocks noGrp="1"/>
          </p:cNvSpPr>
          <p:nvPr>
            <p:ph type="sldNum" sz="quarter" idx="11"/>
          </p:nvPr>
        </p:nvSpPr>
        <p:spPr>
          <a:noFill/>
        </p:spPr>
        <p:txBody>
          <a:bodyPr/>
          <a:lstStyle/>
          <a:p>
            <a:r>
              <a:rPr lang="en-US" dirty="0">
                <a:latin typeface="Arial" charset="0"/>
                <a:cs typeface="Arial" charset="0"/>
              </a:rPr>
              <a:t>1-</a:t>
            </a:r>
            <a:fld id="{7A5E8F8A-90E0-434E-A5CA-CC4FA318BACF}" type="slidenum">
              <a:rPr lang="en-US">
                <a:latin typeface="Arial" charset="0"/>
                <a:cs typeface="Arial" charset="0"/>
              </a:rPr>
              <a:pPr/>
              <a:t>17</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57200" y="1828800"/>
            <a:ext cx="8229601" cy="2286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600200"/>
            <a:ext cx="8229600" cy="3146344"/>
          </a:xfrm>
          <a:prstGeom prst="rect">
            <a:avLst/>
          </a:prstGeom>
        </p:spPr>
      </p:pic>
      <p:sp>
        <p:nvSpPr>
          <p:cNvPr id="35841" name="Rectangle 2"/>
          <p:cNvSpPr>
            <a:spLocks noGrp="1" noChangeArrowheads="1"/>
          </p:cNvSpPr>
          <p:nvPr>
            <p:ph type="title"/>
          </p:nvPr>
        </p:nvSpPr>
        <p:spPr/>
        <p:txBody>
          <a:bodyPr/>
          <a:lstStyle/>
          <a:p>
            <a:pPr eaLnBrk="1" hangingPunct="1"/>
            <a:r>
              <a:rPr lang="en-US" sz="4000" dirty="0" smtClean="0"/>
              <a:t>Components of a Database System with SQL</a:t>
            </a:r>
          </a:p>
        </p:txBody>
      </p:sp>
      <p:sp>
        <p:nvSpPr>
          <p:cNvPr id="35844" name="Slide Number Placeholder 4"/>
          <p:cNvSpPr>
            <a:spLocks noGrp="1"/>
          </p:cNvSpPr>
          <p:nvPr>
            <p:ph type="sldNum" sz="quarter" idx="11"/>
          </p:nvPr>
        </p:nvSpPr>
        <p:spPr>
          <a:noFill/>
        </p:spPr>
        <p:txBody>
          <a:bodyPr/>
          <a:lstStyle/>
          <a:p>
            <a:r>
              <a:rPr lang="en-US" dirty="0">
                <a:latin typeface="Arial" charset="0"/>
                <a:cs typeface="Arial" charset="0"/>
              </a:rPr>
              <a:t>1-</a:t>
            </a:r>
            <a:fld id="{8FAAD18A-56A4-4BC5-A55E-76CC574D4D37}" type="slidenum">
              <a:rPr lang="en-US">
                <a:latin typeface="Arial" charset="0"/>
                <a:cs typeface="Arial" charset="0"/>
              </a:rPr>
              <a:pPr/>
              <a:t>18</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4000" dirty="0" smtClean="0"/>
              <a:t>Applications, the DBMS, and SQL</a:t>
            </a:r>
          </a:p>
        </p:txBody>
      </p:sp>
      <p:sp>
        <p:nvSpPr>
          <p:cNvPr id="37890"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99CC"/>
                </a:solidFill>
              </a:rPr>
              <a:t>Applications</a:t>
            </a:r>
            <a:r>
              <a:rPr lang="en-US" dirty="0" smtClean="0"/>
              <a:t> are the computer programs that users work with.</a:t>
            </a:r>
          </a:p>
          <a:p>
            <a:pPr eaLnBrk="1" hangingPunct="1">
              <a:lnSpc>
                <a:spcPct val="90000"/>
              </a:lnSpc>
            </a:pPr>
            <a:r>
              <a:rPr lang="en-US" dirty="0" smtClean="0"/>
              <a:t>The </a:t>
            </a:r>
            <a:r>
              <a:rPr lang="en-US" b="1" dirty="0" smtClean="0">
                <a:solidFill>
                  <a:srgbClr val="0099CC"/>
                </a:solidFill>
              </a:rPr>
              <a:t>Database Management System (DBMS)</a:t>
            </a:r>
            <a:r>
              <a:rPr lang="en-US" dirty="0" smtClean="0">
                <a:solidFill>
                  <a:srgbClr val="0099CC"/>
                </a:solidFill>
              </a:rPr>
              <a:t> </a:t>
            </a:r>
            <a:r>
              <a:rPr lang="en-US" dirty="0" smtClean="0"/>
              <a:t>creates, processes, and administers databases.</a:t>
            </a:r>
          </a:p>
          <a:p>
            <a:pPr eaLnBrk="1" hangingPunct="1">
              <a:lnSpc>
                <a:spcPct val="90000"/>
              </a:lnSpc>
              <a:buClr>
                <a:schemeClr val="tx1"/>
              </a:buClr>
            </a:pPr>
            <a:r>
              <a:rPr lang="en-US" b="1" dirty="0" smtClean="0">
                <a:solidFill>
                  <a:srgbClr val="0099CC"/>
                </a:solidFill>
              </a:rPr>
              <a:t>Structured Query Language (SQL)</a:t>
            </a:r>
            <a:r>
              <a:rPr lang="en-US" dirty="0" smtClean="0">
                <a:solidFill>
                  <a:srgbClr val="0099CC"/>
                </a:solidFill>
              </a:rPr>
              <a:t> </a:t>
            </a:r>
            <a:r>
              <a:rPr lang="en-US" dirty="0" smtClean="0"/>
              <a:t>is an internationally recognized standard database language that is used by all commercial DBMSs.</a:t>
            </a:r>
          </a:p>
        </p:txBody>
      </p:sp>
      <p:sp>
        <p:nvSpPr>
          <p:cNvPr id="37892" name="Slide Number Placeholder 4"/>
          <p:cNvSpPr>
            <a:spLocks noGrp="1"/>
          </p:cNvSpPr>
          <p:nvPr>
            <p:ph type="sldNum" sz="quarter" idx="11"/>
          </p:nvPr>
        </p:nvSpPr>
        <p:spPr>
          <a:noFill/>
        </p:spPr>
        <p:txBody>
          <a:bodyPr/>
          <a:lstStyle/>
          <a:p>
            <a:r>
              <a:rPr lang="en-US" dirty="0">
                <a:latin typeface="Arial" charset="0"/>
                <a:cs typeface="Arial" charset="0"/>
              </a:rPr>
              <a:t>1-</a:t>
            </a:r>
            <a:fld id="{466B96AD-9464-41B9-8DFA-B3D2C1388828}" type="slidenum">
              <a:rPr lang="en-US">
                <a:latin typeface="Arial" charset="0"/>
                <a:cs typeface="Arial" charset="0"/>
              </a:rPr>
              <a:pPr/>
              <a:t>19</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dirty="0" smtClean="0"/>
              <a:t>Chapter Objectives</a:t>
            </a:r>
          </a:p>
        </p:txBody>
      </p:sp>
      <p:sp>
        <p:nvSpPr>
          <p:cNvPr id="17410" name="Rectangle 3"/>
          <p:cNvSpPr>
            <a:spLocks noGrp="1" noChangeArrowheads="1"/>
          </p:cNvSpPr>
          <p:nvPr>
            <p:ph type="body" idx="1"/>
          </p:nvPr>
        </p:nvSpPr>
        <p:spPr/>
        <p:txBody>
          <a:bodyPr/>
          <a:lstStyle/>
          <a:p>
            <a:r>
              <a:rPr lang="en-US" sz="2400" dirty="0"/>
              <a:t>To understand the importance of databases in </a:t>
            </a:r>
            <a:r>
              <a:rPr lang="en-US" sz="2400" dirty="0" smtClean="0"/>
              <a:t>Internet Web </a:t>
            </a:r>
            <a:r>
              <a:rPr lang="en-US" sz="2400" dirty="0"/>
              <a:t>applications and smartphone apps</a:t>
            </a:r>
            <a:endParaRPr lang="en-US" sz="2400" dirty="0" smtClean="0"/>
          </a:p>
          <a:p>
            <a:pPr eaLnBrk="1" hangingPunct="1">
              <a:lnSpc>
                <a:spcPct val="90000"/>
              </a:lnSpc>
            </a:pPr>
            <a:r>
              <a:rPr lang="en-US" sz="2400" dirty="0" smtClean="0"/>
              <a:t>To understand the nature and characteristics of databases</a:t>
            </a:r>
          </a:p>
          <a:p>
            <a:pPr eaLnBrk="1" hangingPunct="1">
              <a:lnSpc>
                <a:spcPct val="90000"/>
              </a:lnSpc>
            </a:pPr>
            <a:r>
              <a:rPr lang="en-US" sz="2400" dirty="0" smtClean="0"/>
              <a:t>To survey some important and interesting database applications</a:t>
            </a:r>
          </a:p>
          <a:p>
            <a:pPr eaLnBrk="1" hangingPunct="1">
              <a:lnSpc>
                <a:spcPct val="90000"/>
              </a:lnSpc>
            </a:pPr>
            <a:r>
              <a:rPr lang="en-US" sz="2400" dirty="0" smtClean="0"/>
              <a:t>To gain a general understanding of tables and relationships</a:t>
            </a:r>
          </a:p>
          <a:p>
            <a:pPr eaLnBrk="1" hangingPunct="1">
              <a:lnSpc>
                <a:spcPct val="90000"/>
              </a:lnSpc>
            </a:pPr>
            <a:r>
              <a:rPr lang="en-US" sz="2400" dirty="0" smtClean="0"/>
              <a:t>To describe the components of a Microsoft Access database system and explain the functions they perform</a:t>
            </a:r>
          </a:p>
          <a:p>
            <a:pPr eaLnBrk="1" hangingPunct="1">
              <a:lnSpc>
                <a:spcPct val="90000"/>
              </a:lnSpc>
            </a:pPr>
            <a:r>
              <a:rPr lang="en-US" sz="2400" dirty="0" smtClean="0"/>
              <a:t>To describe the components of an enterprise-class database system and explain the functions they perform</a:t>
            </a:r>
          </a:p>
        </p:txBody>
      </p:sp>
      <p:sp>
        <p:nvSpPr>
          <p:cNvPr id="17412" name="Slide Number Placeholder 6"/>
          <p:cNvSpPr>
            <a:spLocks noGrp="1"/>
          </p:cNvSpPr>
          <p:nvPr>
            <p:ph type="sldNum" sz="quarter" idx="11"/>
          </p:nvPr>
        </p:nvSpPr>
        <p:spPr>
          <a:noFill/>
        </p:spPr>
        <p:txBody>
          <a:bodyPr/>
          <a:lstStyle/>
          <a:p>
            <a:r>
              <a:rPr lang="en-US" dirty="0">
                <a:latin typeface="Arial" charset="0"/>
                <a:cs typeface="Arial" charset="0"/>
              </a:rPr>
              <a:t>1-</a:t>
            </a:r>
            <a:fld id="{E8A59A89-2A23-42A5-A69C-3FBE41419A30}" type="slidenum">
              <a:rPr lang="en-US">
                <a:latin typeface="Arial" charset="0"/>
                <a:cs typeface="Arial" charset="0"/>
              </a:rPr>
              <a:pPr/>
              <a:t>2</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86285" y="1752600"/>
            <a:ext cx="5771429" cy="3209524"/>
          </a:xfrm>
          <a:prstGeom prst="rect">
            <a:avLst/>
          </a:prstGeom>
        </p:spPr>
      </p:pic>
      <p:sp>
        <p:nvSpPr>
          <p:cNvPr id="39937" name="Rectangle 2"/>
          <p:cNvSpPr>
            <a:spLocks noGrp="1" noChangeArrowheads="1"/>
          </p:cNvSpPr>
          <p:nvPr>
            <p:ph type="title"/>
          </p:nvPr>
        </p:nvSpPr>
        <p:spPr/>
        <p:txBody>
          <a:bodyPr/>
          <a:lstStyle/>
          <a:p>
            <a:pPr eaLnBrk="1" hangingPunct="1"/>
            <a:r>
              <a:rPr lang="en-US" sz="4000" dirty="0" smtClean="0"/>
              <a:t>Database Applications</a:t>
            </a:r>
          </a:p>
        </p:txBody>
      </p:sp>
      <p:sp>
        <p:nvSpPr>
          <p:cNvPr id="39940" name="Slide Number Placeholder 4"/>
          <p:cNvSpPr>
            <a:spLocks noGrp="1"/>
          </p:cNvSpPr>
          <p:nvPr>
            <p:ph type="sldNum" sz="quarter" idx="11"/>
          </p:nvPr>
        </p:nvSpPr>
        <p:spPr>
          <a:noFill/>
        </p:spPr>
        <p:txBody>
          <a:bodyPr/>
          <a:lstStyle/>
          <a:p>
            <a:r>
              <a:rPr lang="en-US" dirty="0">
                <a:latin typeface="Arial" charset="0"/>
                <a:cs typeface="Arial" charset="0"/>
              </a:rPr>
              <a:t>1-</a:t>
            </a:r>
            <a:fld id="{0D184C35-2BB2-420E-ABFA-EBCEDE37DA59}" type="slidenum">
              <a:rPr lang="en-US">
                <a:latin typeface="Arial" charset="0"/>
                <a:cs typeface="Arial" charset="0"/>
              </a:rPr>
              <a:pPr/>
              <a:t>20</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4042" y="1500830"/>
            <a:ext cx="7355916" cy="4711160"/>
          </a:xfrm>
          <a:prstGeom prst="rect">
            <a:avLst/>
          </a:prstGeom>
          <a:ln>
            <a:solidFill>
              <a:schemeClr val="tx1">
                <a:lumMod val="50000"/>
                <a:lumOff val="50000"/>
              </a:schemeClr>
            </a:solidFill>
          </a:ln>
        </p:spPr>
      </p:pic>
      <p:sp>
        <p:nvSpPr>
          <p:cNvPr id="41986" name="Rectangle 2"/>
          <p:cNvSpPr>
            <a:spLocks noGrp="1" noChangeArrowheads="1"/>
          </p:cNvSpPr>
          <p:nvPr>
            <p:ph type="title"/>
          </p:nvPr>
        </p:nvSpPr>
        <p:spPr/>
        <p:txBody>
          <a:bodyPr/>
          <a:lstStyle/>
          <a:p>
            <a:pPr eaLnBrk="1" hangingPunct="1"/>
            <a:r>
              <a:rPr lang="en-US" sz="4000" dirty="0" smtClean="0"/>
              <a:t>Database Applications</a:t>
            </a:r>
            <a:r>
              <a:rPr lang="en-US" sz="4000" dirty="0" smtClean="0">
                <a:cs typeface="Arial" charset="0"/>
              </a:rPr>
              <a:t>—</a:t>
            </a:r>
            <a:r>
              <a:rPr lang="en-US" sz="4000" dirty="0" smtClean="0"/>
              <a:t>Forms</a:t>
            </a:r>
          </a:p>
        </p:txBody>
      </p:sp>
      <p:sp>
        <p:nvSpPr>
          <p:cNvPr id="41988" name="Slide Number Placeholder 4"/>
          <p:cNvSpPr>
            <a:spLocks noGrp="1"/>
          </p:cNvSpPr>
          <p:nvPr>
            <p:ph type="sldNum" sz="quarter" idx="11"/>
          </p:nvPr>
        </p:nvSpPr>
        <p:spPr>
          <a:noFill/>
        </p:spPr>
        <p:txBody>
          <a:bodyPr/>
          <a:lstStyle/>
          <a:p>
            <a:r>
              <a:rPr lang="en-US" dirty="0">
                <a:latin typeface="Arial" charset="0"/>
                <a:cs typeface="Arial" charset="0"/>
              </a:rPr>
              <a:t>1-</a:t>
            </a:r>
            <a:fld id="{03E134FC-6823-42A0-B121-AF80839D9CF5}" type="slidenum">
              <a:rPr lang="en-US">
                <a:latin typeface="Arial" charset="0"/>
                <a:cs typeface="Arial" charset="0"/>
              </a:rPr>
              <a:pPr/>
              <a:t>21</a:t>
            </a:fld>
            <a:endParaRPr lang="en-US" dirty="0">
              <a:latin typeface="Arial" charset="0"/>
              <a:cs typeface="Arial" charset="0"/>
            </a:endParaRPr>
          </a:p>
          <a:p>
            <a:endParaRPr lang="en-US"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3124200"/>
            <a:ext cx="7986278" cy="2511492"/>
          </a:xfrm>
          <a:prstGeom prst="rect">
            <a:avLst/>
          </a:prstGeom>
        </p:spPr>
      </p:pic>
      <p:sp>
        <p:nvSpPr>
          <p:cNvPr id="44034" name="Rectangle 2"/>
          <p:cNvSpPr>
            <a:spLocks noGrp="1" noChangeArrowheads="1"/>
          </p:cNvSpPr>
          <p:nvPr>
            <p:ph type="title"/>
          </p:nvPr>
        </p:nvSpPr>
        <p:spPr/>
        <p:txBody>
          <a:bodyPr/>
          <a:lstStyle/>
          <a:p>
            <a:pPr eaLnBrk="1" hangingPunct="1"/>
            <a:r>
              <a:rPr lang="en-US" sz="4000" dirty="0" smtClean="0"/>
              <a:t>Database Applications</a:t>
            </a:r>
            <a:r>
              <a:rPr lang="en-US" sz="4000" dirty="0" smtClean="0">
                <a:cs typeface="Arial" charset="0"/>
              </a:rPr>
              <a:t>—</a:t>
            </a:r>
            <a:r>
              <a:rPr lang="en-US" sz="4000" dirty="0" smtClean="0"/>
              <a:t>Queries</a:t>
            </a:r>
          </a:p>
        </p:txBody>
      </p:sp>
      <p:sp>
        <p:nvSpPr>
          <p:cNvPr id="44035" name="TextBox 8"/>
          <p:cNvSpPr txBox="1">
            <a:spLocks noChangeArrowheads="1"/>
          </p:cNvSpPr>
          <p:nvPr/>
        </p:nvSpPr>
        <p:spPr bwMode="auto">
          <a:xfrm>
            <a:off x="914400" y="1981200"/>
            <a:ext cx="7086600" cy="915988"/>
          </a:xfrm>
          <a:prstGeom prst="rect">
            <a:avLst/>
          </a:prstGeom>
          <a:noFill/>
          <a:ln w="9525">
            <a:noFill/>
            <a:miter lim="800000"/>
            <a:headEnd/>
            <a:tailEnd/>
          </a:ln>
        </p:spPr>
        <p:txBody>
          <a:bodyPr>
            <a:spAutoFit/>
          </a:bodyPr>
          <a:lstStyle/>
          <a:p>
            <a:r>
              <a:rPr lang="en-US" b="1" dirty="0">
                <a:solidFill>
                  <a:srgbClr val="0099CC"/>
                </a:solidFill>
                <a:latin typeface="Courier New" pitchFamily="49" charset="0"/>
                <a:cs typeface="Courier New" pitchFamily="49" charset="0"/>
              </a:rPr>
              <a:t>SELECT	   LastName, FirstName, EmailAddress</a:t>
            </a:r>
          </a:p>
          <a:p>
            <a:r>
              <a:rPr lang="en-US" b="1" dirty="0">
                <a:solidFill>
                  <a:srgbClr val="0099CC"/>
                </a:solidFill>
                <a:latin typeface="Courier New" pitchFamily="49" charset="0"/>
                <a:cs typeface="Courier New" pitchFamily="49" charset="0"/>
              </a:rPr>
              <a:t>FROM      STUDENT</a:t>
            </a:r>
          </a:p>
          <a:p>
            <a:r>
              <a:rPr lang="en-US" b="1" dirty="0">
                <a:solidFill>
                  <a:srgbClr val="0099CC"/>
                </a:solidFill>
                <a:latin typeface="Courier New" pitchFamily="49" charset="0"/>
                <a:cs typeface="Courier New" pitchFamily="49" charset="0"/>
              </a:rPr>
              <a:t>WHERE     StudentNumber &gt; 2;</a:t>
            </a:r>
          </a:p>
        </p:txBody>
      </p:sp>
      <p:sp>
        <p:nvSpPr>
          <p:cNvPr id="44037" name="Slide Number Placeholder 4"/>
          <p:cNvSpPr>
            <a:spLocks noGrp="1"/>
          </p:cNvSpPr>
          <p:nvPr>
            <p:ph type="sldNum" sz="quarter" idx="11"/>
          </p:nvPr>
        </p:nvSpPr>
        <p:spPr>
          <a:noFill/>
        </p:spPr>
        <p:txBody>
          <a:bodyPr/>
          <a:lstStyle/>
          <a:p>
            <a:r>
              <a:rPr lang="en-US" dirty="0">
                <a:latin typeface="Arial" charset="0"/>
                <a:cs typeface="Arial" charset="0"/>
              </a:rPr>
              <a:t>1-</a:t>
            </a:r>
            <a:fld id="{6240ACB9-E96A-457E-9E30-34872BA6C266}" type="slidenum">
              <a:rPr lang="en-US">
                <a:latin typeface="Arial" charset="0"/>
                <a:cs typeface="Arial" charset="0"/>
              </a:rPr>
              <a:pPr/>
              <a:t>22</a:t>
            </a:fld>
            <a:endParaRPr lang="en-US" dirty="0">
              <a:latin typeface="Arial" charset="0"/>
              <a:cs typeface="Arial" charset="0"/>
            </a:endParaRPr>
          </a:p>
          <a:p>
            <a:endParaRPr lang="en-US"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0"/>
            <a:ext cx="8229600" cy="3825025"/>
          </a:xfrm>
          <a:prstGeom prst="rect">
            <a:avLst/>
          </a:prstGeom>
          <a:ln>
            <a:solidFill>
              <a:schemeClr val="tx1">
                <a:lumMod val="50000"/>
                <a:lumOff val="50000"/>
              </a:schemeClr>
            </a:solidFill>
          </a:ln>
        </p:spPr>
      </p:pic>
      <p:sp>
        <p:nvSpPr>
          <p:cNvPr id="46082" name="Rectangle 2"/>
          <p:cNvSpPr>
            <a:spLocks noGrp="1" noChangeArrowheads="1"/>
          </p:cNvSpPr>
          <p:nvPr>
            <p:ph type="title"/>
          </p:nvPr>
        </p:nvSpPr>
        <p:spPr/>
        <p:txBody>
          <a:bodyPr/>
          <a:lstStyle/>
          <a:p>
            <a:pPr eaLnBrk="1" hangingPunct="1"/>
            <a:r>
              <a:rPr lang="en-US" sz="4000" dirty="0" smtClean="0"/>
              <a:t>Database</a:t>
            </a:r>
            <a:r>
              <a:rPr lang="en-US" sz="4000" dirty="0" smtClean="0">
                <a:cs typeface="Arial" charset="0"/>
              </a:rPr>
              <a:t>—</a:t>
            </a:r>
            <a:r>
              <a:rPr lang="en-US" sz="4000" dirty="0" smtClean="0"/>
              <a:t>Reports</a:t>
            </a:r>
          </a:p>
        </p:txBody>
      </p:sp>
      <p:sp>
        <p:nvSpPr>
          <p:cNvPr id="46084" name="Slide Number Placeholder 4"/>
          <p:cNvSpPr>
            <a:spLocks noGrp="1"/>
          </p:cNvSpPr>
          <p:nvPr>
            <p:ph type="sldNum" sz="quarter" idx="11"/>
          </p:nvPr>
        </p:nvSpPr>
        <p:spPr>
          <a:noFill/>
        </p:spPr>
        <p:txBody>
          <a:bodyPr/>
          <a:lstStyle/>
          <a:p>
            <a:r>
              <a:rPr lang="en-US" dirty="0">
                <a:latin typeface="Arial" charset="0"/>
                <a:cs typeface="Arial" charset="0"/>
              </a:rPr>
              <a:t>1-</a:t>
            </a:r>
            <a:fld id="{EB1E6F72-2E85-45D7-BC7C-E19BC02EAADC}" type="slidenum">
              <a:rPr lang="en-US">
                <a:latin typeface="Arial" charset="0"/>
                <a:cs typeface="Arial" charset="0"/>
              </a:rPr>
              <a:pPr/>
              <a:t>23</a:t>
            </a:fld>
            <a:endParaRPr lang="en-US" dirty="0">
              <a:latin typeface="Arial" charset="0"/>
              <a:cs typeface="Arial" charset="0"/>
            </a:endParaRPr>
          </a:p>
          <a:p>
            <a:endParaRPr lang="en-US"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4000" dirty="0" smtClean="0"/>
              <a:t>The DBMS</a:t>
            </a:r>
          </a:p>
        </p:txBody>
      </p:sp>
      <p:sp>
        <p:nvSpPr>
          <p:cNvPr id="48132" name="Slide Number Placeholder 4"/>
          <p:cNvSpPr>
            <a:spLocks noGrp="1"/>
          </p:cNvSpPr>
          <p:nvPr>
            <p:ph type="sldNum" sz="quarter" idx="11"/>
          </p:nvPr>
        </p:nvSpPr>
        <p:spPr>
          <a:noFill/>
        </p:spPr>
        <p:txBody>
          <a:bodyPr/>
          <a:lstStyle/>
          <a:p>
            <a:r>
              <a:rPr lang="en-US" dirty="0">
                <a:latin typeface="Arial" charset="0"/>
                <a:cs typeface="Arial" charset="0"/>
              </a:rPr>
              <a:t>1-</a:t>
            </a:r>
            <a:fld id="{63CB14CA-D406-446F-B279-05F978795D5F}" type="slidenum">
              <a:rPr lang="en-US">
                <a:latin typeface="Arial" charset="0"/>
                <a:cs typeface="Arial" charset="0"/>
              </a:rPr>
              <a:pPr/>
              <a:t>24</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2075573" y="1530829"/>
            <a:ext cx="4992853" cy="45980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dirty="0" smtClean="0"/>
              <a:t>The Database</a:t>
            </a:r>
          </a:p>
        </p:txBody>
      </p:sp>
      <p:sp>
        <p:nvSpPr>
          <p:cNvPr id="50178" name="Rectangle 3"/>
          <p:cNvSpPr>
            <a:spLocks noGrp="1" noChangeArrowheads="1"/>
          </p:cNvSpPr>
          <p:nvPr>
            <p:ph type="body" idx="1"/>
          </p:nvPr>
        </p:nvSpPr>
        <p:spPr/>
        <p:txBody>
          <a:bodyPr/>
          <a:lstStyle/>
          <a:p>
            <a:pPr eaLnBrk="1" hangingPunct="1">
              <a:lnSpc>
                <a:spcPct val="90000"/>
              </a:lnSpc>
            </a:pPr>
            <a:r>
              <a:rPr lang="en-US" dirty="0" smtClean="0"/>
              <a:t>A </a:t>
            </a:r>
            <a:r>
              <a:rPr lang="en-US" b="1" dirty="0" smtClean="0">
                <a:solidFill>
                  <a:srgbClr val="0099CC"/>
                </a:solidFill>
              </a:rPr>
              <a:t>database</a:t>
            </a:r>
            <a:r>
              <a:rPr lang="en-US" dirty="0" smtClean="0"/>
              <a:t> is a self-describing collection of integrated tables.</a:t>
            </a:r>
          </a:p>
          <a:p>
            <a:pPr eaLnBrk="1" hangingPunct="1">
              <a:lnSpc>
                <a:spcPct val="90000"/>
              </a:lnSpc>
            </a:pPr>
            <a:r>
              <a:rPr lang="en-US" dirty="0" smtClean="0"/>
              <a:t>The tables are called </a:t>
            </a:r>
            <a:r>
              <a:rPr lang="en-US" b="1" dirty="0" smtClean="0">
                <a:solidFill>
                  <a:srgbClr val="0099CC"/>
                </a:solidFill>
              </a:rPr>
              <a:t>integrated</a:t>
            </a:r>
            <a:r>
              <a:rPr lang="en-US" dirty="0" smtClean="0"/>
              <a:t> because they store data about the relationships between the rows of data.</a:t>
            </a:r>
          </a:p>
          <a:p>
            <a:pPr eaLnBrk="1" hangingPunct="1">
              <a:lnSpc>
                <a:spcPct val="90000"/>
              </a:lnSpc>
            </a:pPr>
            <a:r>
              <a:rPr lang="en-US" dirty="0" smtClean="0"/>
              <a:t>A database is called </a:t>
            </a:r>
            <a:r>
              <a:rPr lang="en-US" b="1" dirty="0" smtClean="0">
                <a:solidFill>
                  <a:srgbClr val="0099CC"/>
                </a:solidFill>
              </a:rPr>
              <a:t>self-describing</a:t>
            </a:r>
            <a:r>
              <a:rPr lang="en-US" b="1" dirty="0" smtClean="0">
                <a:solidFill>
                  <a:srgbClr val="0066FF"/>
                </a:solidFill>
              </a:rPr>
              <a:t> </a:t>
            </a:r>
            <a:r>
              <a:rPr lang="en-US" dirty="0" smtClean="0"/>
              <a:t>because it stores a description of itself.</a:t>
            </a:r>
          </a:p>
          <a:p>
            <a:pPr eaLnBrk="1" hangingPunct="1">
              <a:lnSpc>
                <a:spcPct val="90000"/>
              </a:lnSpc>
            </a:pPr>
            <a:r>
              <a:rPr lang="en-US" dirty="0" smtClean="0"/>
              <a:t>The self-describing data is called </a:t>
            </a:r>
            <a:r>
              <a:rPr lang="en-US" b="1" dirty="0" smtClean="0">
                <a:solidFill>
                  <a:srgbClr val="0099CC"/>
                </a:solidFill>
              </a:rPr>
              <a:t>metadata</a:t>
            </a:r>
            <a:r>
              <a:rPr lang="en-US" dirty="0" smtClean="0"/>
              <a:t>, which is data about data.</a:t>
            </a:r>
          </a:p>
        </p:txBody>
      </p:sp>
      <p:sp>
        <p:nvSpPr>
          <p:cNvPr id="50180" name="Slide Number Placeholder 4"/>
          <p:cNvSpPr>
            <a:spLocks noGrp="1"/>
          </p:cNvSpPr>
          <p:nvPr>
            <p:ph type="sldNum" sz="quarter" idx="11"/>
          </p:nvPr>
        </p:nvSpPr>
        <p:spPr>
          <a:noFill/>
        </p:spPr>
        <p:txBody>
          <a:bodyPr/>
          <a:lstStyle/>
          <a:p>
            <a:r>
              <a:rPr lang="en-US" dirty="0">
                <a:latin typeface="Arial" charset="0"/>
                <a:cs typeface="Arial" charset="0"/>
              </a:rPr>
              <a:t>1-</a:t>
            </a:r>
            <a:fld id="{0D5D324A-8554-45FF-8015-C0B9369B8A13}" type="slidenum">
              <a:rPr lang="en-US">
                <a:latin typeface="Arial" charset="0"/>
                <a:cs typeface="Arial" charset="0"/>
              </a:rPr>
              <a:pPr/>
              <a:t>25</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title"/>
          </p:nvPr>
        </p:nvSpPr>
        <p:spPr/>
        <p:txBody>
          <a:bodyPr/>
          <a:lstStyle/>
          <a:p>
            <a:pPr eaLnBrk="1" hangingPunct="1"/>
            <a:r>
              <a:rPr lang="en-US" dirty="0" smtClean="0"/>
              <a:t>Typical Metadata Tables</a:t>
            </a:r>
          </a:p>
        </p:txBody>
      </p:sp>
      <p:sp>
        <p:nvSpPr>
          <p:cNvPr id="52228" name="Slide Number Placeholder 4"/>
          <p:cNvSpPr>
            <a:spLocks noGrp="1"/>
          </p:cNvSpPr>
          <p:nvPr>
            <p:ph type="sldNum" sz="quarter" idx="11"/>
          </p:nvPr>
        </p:nvSpPr>
        <p:spPr>
          <a:noFill/>
        </p:spPr>
        <p:txBody>
          <a:bodyPr/>
          <a:lstStyle/>
          <a:p>
            <a:r>
              <a:rPr lang="en-US" dirty="0">
                <a:latin typeface="Arial" charset="0"/>
                <a:cs typeface="Arial" charset="0"/>
              </a:rPr>
              <a:t>1-</a:t>
            </a:r>
            <a:fld id="{69A7D827-5872-460F-BCD4-9675831B0088}" type="slidenum">
              <a:rPr lang="en-US">
                <a:latin typeface="Arial" charset="0"/>
                <a:cs typeface="Arial" charset="0"/>
              </a:rPr>
              <a:pPr/>
              <a:t>26</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2628900" y="1517346"/>
            <a:ext cx="3886200" cy="465069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6800" y="1828800"/>
            <a:ext cx="7010400" cy="2995811"/>
          </a:xfrm>
          <a:prstGeom prst="rect">
            <a:avLst/>
          </a:prstGeom>
        </p:spPr>
      </p:pic>
      <p:sp>
        <p:nvSpPr>
          <p:cNvPr id="54273" name="Rectangle 2"/>
          <p:cNvSpPr>
            <a:spLocks noGrp="1" noChangeArrowheads="1"/>
          </p:cNvSpPr>
          <p:nvPr>
            <p:ph type="title"/>
          </p:nvPr>
        </p:nvSpPr>
        <p:spPr/>
        <p:txBody>
          <a:bodyPr/>
          <a:lstStyle/>
          <a:p>
            <a:pPr eaLnBrk="1" hangingPunct="1"/>
            <a:r>
              <a:rPr lang="en-US" dirty="0" smtClean="0"/>
              <a:t>Database Contents</a:t>
            </a:r>
          </a:p>
        </p:txBody>
      </p:sp>
      <p:sp>
        <p:nvSpPr>
          <p:cNvPr id="54276" name="Slide Number Placeholder 6"/>
          <p:cNvSpPr>
            <a:spLocks noGrp="1"/>
          </p:cNvSpPr>
          <p:nvPr>
            <p:ph type="sldNum" sz="quarter" idx="11"/>
          </p:nvPr>
        </p:nvSpPr>
        <p:spPr>
          <a:noFill/>
        </p:spPr>
        <p:txBody>
          <a:bodyPr/>
          <a:lstStyle/>
          <a:p>
            <a:r>
              <a:rPr lang="en-US" dirty="0">
                <a:latin typeface="Arial" charset="0"/>
                <a:cs typeface="Arial" charset="0"/>
              </a:rPr>
              <a:t>1-</a:t>
            </a:r>
            <a:fld id="{AD253F7D-9EB6-4426-856B-C318B301D480}" type="slidenum">
              <a:rPr lang="en-US">
                <a:latin typeface="Arial" charset="0"/>
                <a:cs typeface="Arial" charset="0"/>
              </a:rPr>
              <a:pPr/>
              <a:t>27</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f7e673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605508"/>
            <a:ext cx="8229600" cy="3839461"/>
          </a:xfrm>
          <a:prstGeom prst="rect">
            <a:avLst/>
          </a:prstGeom>
          <a:noFill/>
          <a:extLst>
            <a:ext uri="{909E8E84-426E-40DD-AFC4-6F175D3DCCD1}">
              <a14:hiddenFill xmlns:a14="http://schemas.microsoft.com/office/drawing/2010/main">
                <a:solidFill>
                  <a:srgbClr val="FFFFFF"/>
                </a:solidFill>
              </a14:hiddenFill>
            </a:ext>
          </a:extLst>
        </p:spPr>
      </p:pic>
      <p:sp>
        <p:nvSpPr>
          <p:cNvPr id="56321" name="Rectangle 2"/>
          <p:cNvSpPr>
            <a:spLocks noGrp="1" noChangeArrowheads="1"/>
          </p:cNvSpPr>
          <p:nvPr>
            <p:ph type="title"/>
          </p:nvPr>
        </p:nvSpPr>
        <p:spPr/>
        <p:txBody>
          <a:bodyPr/>
          <a:lstStyle/>
          <a:p>
            <a:pPr eaLnBrk="1" hangingPunct="1"/>
            <a:r>
              <a:rPr lang="en-US" sz="4000" dirty="0" smtClean="0"/>
              <a:t>Personal Database Systems: Microsoft Access</a:t>
            </a:r>
          </a:p>
        </p:txBody>
      </p:sp>
      <p:sp>
        <p:nvSpPr>
          <p:cNvPr id="56324" name="Slide Number Placeholder 4"/>
          <p:cNvSpPr>
            <a:spLocks noGrp="1"/>
          </p:cNvSpPr>
          <p:nvPr>
            <p:ph type="sldNum" sz="quarter" idx="11"/>
          </p:nvPr>
        </p:nvSpPr>
        <p:spPr>
          <a:noFill/>
        </p:spPr>
        <p:txBody>
          <a:bodyPr/>
          <a:lstStyle/>
          <a:p>
            <a:r>
              <a:rPr lang="en-US" dirty="0">
                <a:latin typeface="Arial" charset="0"/>
                <a:cs typeface="Arial" charset="0"/>
              </a:rPr>
              <a:t>1-</a:t>
            </a:r>
            <a:fld id="{3AF84352-8A56-4A19-B5FA-1C12424B03BB}" type="slidenum">
              <a:rPr lang="en-US">
                <a:latin typeface="Arial" charset="0"/>
                <a:cs typeface="Arial" charset="0"/>
              </a:rPr>
              <a:pPr/>
              <a:t>28</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dirty="0" smtClean="0"/>
              <a:t>Microsoft Access</a:t>
            </a:r>
          </a:p>
        </p:txBody>
      </p:sp>
      <p:sp>
        <p:nvSpPr>
          <p:cNvPr id="58370" name="Rectangle 3"/>
          <p:cNvSpPr>
            <a:spLocks noGrp="1" noChangeArrowheads="1"/>
          </p:cNvSpPr>
          <p:nvPr>
            <p:ph type="body" idx="1"/>
          </p:nvPr>
        </p:nvSpPr>
        <p:spPr/>
        <p:txBody>
          <a:bodyPr/>
          <a:lstStyle/>
          <a:p>
            <a:pPr eaLnBrk="1" hangingPunct="1">
              <a:buClr>
                <a:schemeClr val="tx1"/>
              </a:buClr>
            </a:pPr>
            <a:r>
              <a:rPr lang="en-US" sz="2800" b="1" dirty="0" smtClean="0">
                <a:solidFill>
                  <a:srgbClr val="0099CC"/>
                </a:solidFill>
              </a:rPr>
              <a:t>Microsoft Access</a:t>
            </a:r>
            <a:r>
              <a:rPr lang="en-US" sz="2800" dirty="0" smtClean="0">
                <a:solidFill>
                  <a:srgbClr val="0099CC"/>
                </a:solidFill>
              </a:rPr>
              <a:t> </a:t>
            </a:r>
            <a:r>
              <a:rPr lang="en-US" sz="2800" dirty="0" smtClean="0"/>
              <a:t>is a low-end product intended for individual users and small workgroups.</a:t>
            </a:r>
          </a:p>
          <a:p>
            <a:pPr eaLnBrk="1" hangingPunct="1"/>
            <a:r>
              <a:rPr lang="en-US" sz="2800" dirty="0" smtClean="0"/>
              <a:t>Microsoft Access tries to hide much of the underlying database technology from the user.</a:t>
            </a:r>
          </a:p>
          <a:p>
            <a:pPr eaLnBrk="1" hangingPunct="1"/>
            <a:r>
              <a:rPr lang="en-US" sz="2800" dirty="0" smtClean="0"/>
              <a:t>A good strategy for beginners, but not for database professionals.</a:t>
            </a:r>
          </a:p>
          <a:p>
            <a:pPr eaLnBrk="1" hangingPunct="1"/>
            <a:r>
              <a:rPr lang="en-US" sz="2800" dirty="0" smtClean="0"/>
              <a:t>NOTE:  Microsoft Access 2013 is discussed in detail in Appendix A.</a:t>
            </a:r>
          </a:p>
        </p:txBody>
      </p:sp>
      <p:sp>
        <p:nvSpPr>
          <p:cNvPr id="58372" name="Slide Number Placeholder 4"/>
          <p:cNvSpPr>
            <a:spLocks noGrp="1"/>
          </p:cNvSpPr>
          <p:nvPr>
            <p:ph type="sldNum" sz="quarter" idx="11"/>
          </p:nvPr>
        </p:nvSpPr>
        <p:spPr>
          <a:noFill/>
        </p:spPr>
        <p:txBody>
          <a:bodyPr/>
          <a:lstStyle/>
          <a:p>
            <a:r>
              <a:rPr lang="en-US" dirty="0">
                <a:latin typeface="Arial" charset="0"/>
                <a:cs typeface="Arial" charset="0"/>
              </a:rPr>
              <a:t>1-</a:t>
            </a:r>
            <a:fld id="{C3A165E3-1B3C-430D-82A7-5F2E0C60AFCF}" type="slidenum">
              <a:rPr lang="en-US">
                <a:latin typeface="Arial" charset="0"/>
                <a:cs typeface="Arial" charset="0"/>
              </a:rPr>
              <a:pPr/>
              <a:t>29</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smtClean="0"/>
              <a:t>Chapter Objectives</a:t>
            </a:r>
          </a:p>
        </p:txBody>
      </p:sp>
      <p:sp>
        <p:nvSpPr>
          <p:cNvPr id="19458" name="Rectangle 3"/>
          <p:cNvSpPr>
            <a:spLocks noGrp="1" noChangeArrowheads="1"/>
          </p:cNvSpPr>
          <p:nvPr>
            <p:ph type="body" idx="1"/>
          </p:nvPr>
        </p:nvSpPr>
        <p:spPr/>
        <p:txBody>
          <a:bodyPr/>
          <a:lstStyle/>
          <a:p>
            <a:pPr eaLnBrk="1" hangingPunct="1">
              <a:lnSpc>
                <a:spcPct val="90000"/>
              </a:lnSpc>
            </a:pPr>
            <a:r>
              <a:rPr lang="en-US" sz="2400" dirty="0"/>
              <a:t>To define the term </a:t>
            </a:r>
            <a:r>
              <a:rPr lang="en-US" sz="2400" i="1" dirty="0"/>
              <a:t>database management system (DBMS)</a:t>
            </a:r>
            <a:r>
              <a:rPr lang="en-US" sz="2400" dirty="0"/>
              <a:t> and describe the functions of a DBMS</a:t>
            </a:r>
          </a:p>
          <a:p>
            <a:pPr eaLnBrk="1" hangingPunct="1">
              <a:lnSpc>
                <a:spcPct val="90000"/>
              </a:lnSpc>
            </a:pPr>
            <a:r>
              <a:rPr lang="en-US" sz="2400" dirty="0" smtClean="0"/>
              <a:t>To define the term </a:t>
            </a:r>
            <a:r>
              <a:rPr lang="en-US" sz="2400" i="1" dirty="0" smtClean="0"/>
              <a:t>database</a:t>
            </a:r>
            <a:r>
              <a:rPr lang="en-US" sz="2400" dirty="0" smtClean="0"/>
              <a:t> and describe what is contained within the database</a:t>
            </a:r>
          </a:p>
          <a:p>
            <a:pPr eaLnBrk="1" hangingPunct="1">
              <a:lnSpc>
                <a:spcPct val="90000"/>
              </a:lnSpc>
            </a:pPr>
            <a:r>
              <a:rPr lang="en-US" sz="2400" dirty="0" smtClean="0"/>
              <a:t>To define the term </a:t>
            </a:r>
            <a:r>
              <a:rPr lang="en-US" sz="2400" i="1" dirty="0" smtClean="0"/>
              <a:t>metadata</a:t>
            </a:r>
            <a:r>
              <a:rPr lang="en-US" sz="2400" dirty="0" smtClean="0"/>
              <a:t> and provide examples of metadata</a:t>
            </a:r>
          </a:p>
          <a:p>
            <a:pPr eaLnBrk="1" hangingPunct="1">
              <a:lnSpc>
                <a:spcPct val="90000"/>
              </a:lnSpc>
            </a:pPr>
            <a:r>
              <a:rPr lang="en-US" sz="2400" dirty="0" smtClean="0"/>
              <a:t>To define and understand database design from existing data</a:t>
            </a:r>
          </a:p>
          <a:p>
            <a:pPr eaLnBrk="1" hangingPunct="1">
              <a:lnSpc>
                <a:spcPct val="90000"/>
              </a:lnSpc>
            </a:pPr>
            <a:r>
              <a:rPr lang="en-US" sz="2400" dirty="0" smtClean="0"/>
              <a:t>To define and understand database design as new systems development</a:t>
            </a:r>
          </a:p>
          <a:p>
            <a:pPr eaLnBrk="1" hangingPunct="1">
              <a:lnSpc>
                <a:spcPct val="90000"/>
              </a:lnSpc>
            </a:pPr>
            <a:r>
              <a:rPr lang="en-US" sz="2400" dirty="0" smtClean="0"/>
              <a:t>To define and understand database design in database redesign</a:t>
            </a:r>
          </a:p>
        </p:txBody>
      </p:sp>
      <p:sp>
        <p:nvSpPr>
          <p:cNvPr id="19460" name="Slide Number Placeholder 5"/>
          <p:cNvSpPr>
            <a:spLocks noGrp="1"/>
          </p:cNvSpPr>
          <p:nvPr>
            <p:ph type="sldNum" sz="quarter" idx="11"/>
          </p:nvPr>
        </p:nvSpPr>
        <p:spPr>
          <a:noFill/>
        </p:spPr>
        <p:txBody>
          <a:bodyPr/>
          <a:lstStyle/>
          <a:p>
            <a:r>
              <a:rPr lang="en-US" dirty="0">
                <a:latin typeface="Arial" charset="0"/>
                <a:cs typeface="Arial" charset="0"/>
              </a:rPr>
              <a:t>1-</a:t>
            </a:r>
            <a:fld id="{BAFC6019-D035-4F96-839F-FC9ABDCC29AB}" type="slidenum">
              <a:rPr lang="en-US">
                <a:latin typeface="Arial" charset="0"/>
                <a:cs typeface="Arial" charset="0"/>
              </a:rPr>
              <a:pPr/>
              <a:t>3</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dirty="0" smtClean="0"/>
              <a:t>What Is Microsoft Access?</a:t>
            </a:r>
          </a:p>
        </p:txBody>
      </p:sp>
      <p:sp>
        <p:nvSpPr>
          <p:cNvPr id="60418" name="Rectangle 3"/>
          <p:cNvSpPr>
            <a:spLocks noGrp="1" noChangeArrowheads="1"/>
          </p:cNvSpPr>
          <p:nvPr>
            <p:ph type="body" idx="1"/>
          </p:nvPr>
        </p:nvSpPr>
        <p:spPr/>
        <p:txBody>
          <a:bodyPr/>
          <a:lstStyle/>
          <a:p>
            <a:pPr eaLnBrk="1" hangingPunct="1">
              <a:lnSpc>
                <a:spcPct val="90000"/>
              </a:lnSpc>
            </a:pPr>
            <a:r>
              <a:rPr lang="en-US" sz="2800" dirty="0" smtClean="0"/>
              <a:t>Microsoft Access is a </a:t>
            </a:r>
            <a:r>
              <a:rPr lang="en-US" sz="2800" b="1" dirty="0" smtClean="0">
                <a:solidFill>
                  <a:srgbClr val="0099CC"/>
                </a:solidFill>
              </a:rPr>
              <a:t>DBMS plus an application generator</a:t>
            </a:r>
            <a:r>
              <a:rPr lang="en-US" sz="2800" dirty="0" smtClean="0"/>
              <a:t>:</a:t>
            </a:r>
          </a:p>
          <a:p>
            <a:pPr lvl="1" eaLnBrk="1" hangingPunct="1">
              <a:lnSpc>
                <a:spcPct val="90000"/>
              </a:lnSpc>
            </a:pPr>
            <a:r>
              <a:rPr lang="en-US" sz="2400" dirty="0" smtClean="0"/>
              <a:t>The DBMS creates, processes, and administers Microsoft Access databases.</a:t>
            </a:r>
          </a:p>
          <a:p>
            <a:pPr lvl="1" eaLnBrk="1" hangingPunct="1">
              <a:lnSpc>
                <a:spcPct val="90000"/>
              </a:lnSpc>
            </a:pPr>
            <a:r>
              <a:rPr lang="en-US" sz="2400" dirty="0" smtClean="0"/>
              <a:t>The application generator includes query, form, and report components.</a:t>
            </a:r>
          </a:p>
          <a:p>
            <a:pPr eaLnBrk="1" hangingPunct="1">
              <a:lnSpc>
                <a:spcPct val="90000"/>
              </a:lnSpc>
            </a:pPr>
            <a:r>
              <a:rPr lang="en-US" sz="2800" dirty="0" smtClean="0"/>
              <a:t>The Microsoft Access DBMS engine is called the </a:t>
            </a:r>
            <a:r>
              <a:rPr lang="en-US" sz="2800" b="1" dirty="0" smtClean="0">
                <a:solidFill>
                  <a:srgbClr val="0099CC"/>
                </a:solidFill>
              </a:rPr>
              <a:t>Access Data Engine (ADE)</a:t>
            </a:r>
            <a:r>
              <a:rPr lang="en-US" sz="2800" dirty="0" smtClean="0"/>
              <a:t>.</a:t>
            </a:r>
          </a:p>
          <a:p>
            <a:pPr eaLnBrk="1" hangingPunct="1">
              <a:lnSpc>
                <a:spcPct val="90000"/>
              </a:lnSpc>
            </a:pPr>
            <a:r>
              <a:rPr lang="en-US" sz="2800" dirty="0" smtClean="0"/>
              <a:t>Microsoft Access 2000 thru 2010 can be used as an application generator for the </a:t>
            </a:r>
            <a:r>
              <a:rPr lang="en-US" sz="2800" b="1" dirty="0" smtClean="0">
                <a:solidFill>
                  <a:srgbClr val="0099CC"/>
                </a:solidFill>
              </a:rPr>
              <a:t>Microsoft SQL Server DBMS</a:t>
            </a:r>
            <a:r>
              <a:rPr lang="en-US" sz="2800" dirty="0" smtClean="0"/>
              <a:t>.</a:t>
            </a:r>
          </a:p>
          <a:p>
            <a:pPr lvl="1" eaLnBrk="1" hangingPunct="1">
              <a:lnSpc>
                <a:spcPct val="90000"/>
              </a:lnSpc>
              <a:buFontTx/>
              <a:buNone/>
            </a:pPr>
            <a:endParaRPr lang="en-US" sz="2400" dirty="0" smtClean="0"/>
          </a:p>
        </p:txBody>
      </p:sp>
      <p:sp>
        <p:nvSpPr>
          <p:cNvPr id="60420" name="Slide Number Placeholder 4"/>
          <p:cNvSpPr>
            <a:spLocks noGrp="1"/>
          </p:cNvSpPr>
          <p:nvPr>
            <p:ph type="sldNum" sz="quarter" idx="11"/>
          </p:nvPr>
        </p:nvSpPr>
        <p:spPr>
          <a:noFill/>
        </p:spPr>
        <p:txBody>
          <a:bodyPr/>
          <a:lstStyle/>
          <a:p>
            <a:r>
              <a:rPr lang="en-US" dirty="0">
                <a:latin typeface="Arial" charset="0"/>
                <a:cs typeface="Arial" charset="0"/>
              </a:rPr>
              <a:t>1-</a:t>
            </a:r>
            <a:fld id="{D50A568C-BB6E-48BE-808C-6B3641114E95}" type="slidenum">
              <a:rPr lang="en-US">
                <a:latin typeface="Arial" charset="0"/>
                <a:cs typeface="Arial" charset="0"/>
              </a:rPr>
              <a:pPr/>
              <a:t>30</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8952" y="1600200"/>
            <a:ext cx="6986095" cy="4646133"/>
          </a:xfrm>
          <a:prstGeom prst="rect">
            <a:avLst/>
          </a:prstGeom>
        </p:spPr>
      </p:pic>
      <p:sp>
        <p:nvSpPr>
          <p:cNvPr id="62465" name="Rectangle 2"/>
          <p:cNvSpPr>
            <a:spLocks noGrp="1" noChangeArrowheads="1"/>
          </p:cNvSpPr>
          <p:nvPr>
            <p:ph type="title"/>
          </p:nvPr>
        </p:nvSpPr>
        <p:spPr/>
        <p:txBody>
          <a:bodyPr/>
          <a:lstStyle/>
          <a:p>
            <a:pPr eaLnBrk="1" hangingPunct="1"/>
            <a:r>
              <a:rPr lang="en-US" sz="4000" dirty="0" smtClean="0"/>
              <a:t>Enterprise-Class Database Systems</a:t>
            </a:r>
          </a:p>
        </p:txBody>
      </p:sp>
      <p:sp>
        <p:nvSpPr>
          <p:cNvPr id="62468" name="Slide Number Placeholder 4"/>
          <p:cNvSpPr>
            <a:spLocks noGrp="1"/>
          </p:cNvSpPr>
          <p:nvPr>
            <p:ph type="sldNum" sz="quarter" idx="11"/>
          </p:nvPr>
        </p:nvSpPr>
        <p:spPr>
          <a:noFill/>
        </p:spPr>
        <p:txBody>
          <a:bodyPr/>
          <a:lstStyle/>
          <a:p>
            <a:r>
              <a:rPr lang="en-US" dirty="0">
                <a:latin typeface="Arial" charset="0"/>
                <a:cs typeface="Arial" charset="0"/>
              </a:rPr>
              <a:t>1-</a:t>
            </a:r>
            <a:fld id="{57A6BEB5-B72E-4F22-99B0-AD890B9E4FEB}" type="slidenum">
              <a:rPr lang="en-US">
                <a:latin typeface="Arial" charset="0"/>
                <a:cs typeface="Arial" charset="0"/>
              </a:rPr>
              <a:pPr/>
              <a:t>31</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dirty="0" smtClean="0"/>
              <a:t>Prominent DBMS Products</a:t>
            </a:r>
          </a:p>
        </p:txBody>
      </p:sp>
      <p:sp>
        <p:nvSpPr>
          <p:cNvPr id="64514" name="Rectangle 3"/>
          <p:cNvSpPr>
            <a:spLocks noGrp="1" noChangeArrowheads="1"/>
          </p:cNvSpPr>
          <p:nvPr>
            <p:ph type="body" idx="1"/>
          </p:nvPr>
        </p:nvSpPr>
        <p:spPr/>
        <p:txBody>
          <a:bodyPr/>
          <a:lstStyle/>
          <a:p>
            <a:pPr eaLnBrk="1" hangingPunct="1"/>
            <a:r>
              <a:rPr lang="en-US" dirty="0" smtClean="0">
                <a:hlinkClick r:id="rId3"/>
              </a:rPr>
              <a:t>Microsoft Access 2013</a:t>
            </a:r>
            <a:endParaRPr lang="en-US" dirty="0" smtClean="0"/>
          </a:p>
          <a:p>
            <a:pPr eaLnBrk="1" hangingPunct="1"/>
            <a:r>
              <a:rPr lang="en-US" dirty="0" smtClean="0">
                <a:hlinkClick r:id="rId4"/>
              </a:rPr>
              <a:t>Microsoft SQL Server 2014 </a:t>
            </a:r>
            <a:endParaRPr lang="en-US" dirty="0" smtClean="0"/>
          </a:p>
          <a:p>
            <a:pPr lvl="1" eaLnBrk="1" hangingPunct="1"/>
            <a:r>
              <a:rPr lang="en-US" sz="3200" dirty="0" smtClean="0">
                <a:hlinkClick r:id="rId5"/>
              </a:rPr>
              <a:t>Microsoft SQL Server 2014 Express</a:t>
            </a:r>
            <a:endParaRPr lang="en-US" sz="3200" dirty="0" smtClean="0"/>
          </a:p>
          <a:p>
            <a:pPr eaLnBrk="1" hangingPunct="1"/>
            <a:r>
              <a:rPr lang="en-US" dirty="0" smtClean="0">
                <a:hlinkClick r:id="rId6"/>
              </a:rPr>
              <a:t>Oracle Corporation Oracle Database 12c</a:t>
            </a:r>
            <a:endParaRPr lang="en-US" dirty="0" smtClean="0"/>
          </a:p>
          <a:p>
            <a:pPr lvl="1" eaLnBrk="1" hangingPunct="1"/>
            <a:r>
              <a:rPr lang="en-US" dirty="0" smtClean="0">
                <a:hlinkClick r:id="rId7"/>
              </a:rPr>
              <a:t>Oracle Database Express Edition 11g Release 2</a:t>
            </a:r>
            <a:endParaRPr lang="en-US" dirty="0" smtClean="0"/>
          </a:p>
          <a:p>
            <a:pPr eaLnBrk="1" hangingPunct="1"/>
            <a:r>
              <a:rPr lang="en-US" dirty="0" smtClean="0">
                <a:hlinkClick r:id="rId8"/>
              </a:rPr>
              <a:t>MySQL 5.6</a:t>
            </a:r>
            <a:endParaRPr lang="en-US" dirty="0" smtClean="0"/>
          </a:p>
          <a:p>
            <a:pPr eaLnBrk="1" hangingPunct="1"/>
            <a:r>
              <a:rPr lang="en-US" dirty="0" smtClean="0">
                <a:hlinkClick r:id="rId9"/>
              </a:rPr>
              <a:t>IBM DB2</a:t>
            </a:r>
            <a:endParaRPr lang="en-US" dirty="0" smtClean="0"/>
          </a:p>
        </p:txBody>
      </p:sp>
      <p:sp>
        <p:nvSpPr>
          <p:cNvPr id="64516" name="Slide Number Placeholder 4"/>
          <p:cNvSpPr>
            <a:spLocks noGrp="1"/>
          </p:cNvSpPr>
          <p:nvPr>
            <p:ph type="sldNum" sz="quarter" idx="11"/>
          </p:nvPr>
        </p:nvSpPr>
        <p:spPr>
          <a:noFill/>
        </p:spPr>
        <p:txBody>
          <a:bodyPr/>
          <a:lstStyle/>
          <a:p>
            <a:r>
              <a:rPr lang="en-US" dirty="0">
                <a:latin typeface="Arial" charset="0"/>
                <a:cs typeface="Arial" charset="0"/>
              </a:rPr>
              <a:t>1-</a:t>
            </a:r>
            <a:fld id="{5CC0D7D3-B022-4AAE-B45C-18BEFBFCEFA0}" type="slidenum">
              <a:rPr lang="en-US">
                <a:latin typeface="Arial" charset="0"/>
                <a:cs typeface="Arial" charset="0"/>
              </a:rPr>
              <a:pPr/>
              <a:t>32</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p:txBody>
          <a:bodyPr/>
          <a:lstStyle/>
          <a:p>
            <a:pPr eaLnBrk="1" hangingPunct="1"/>
            <a:r>
              <a:rPr lang="en-US" dirty="0" smtClean="0"/>
              <a:t>DBMS Power vs. Ease of Use</a:t>
            </a:r>
          </a:p>
        </p:txBody>
      </p:sp>
      <p:sp>
        <p:nvSpPr>
          <p:cNvPr id="66564" name="Slide Number Placeholder 4"/>
          <p:cNvSpPr>
            <a:spLocks noGrp="1"/>
          </p:cNvSpPr>
          <p:nvPr>
            <p:ph type="sldNum" sz="quarter" idx="11"/>
          </p:nvPr>
        </p:nvSpPr>
        <p:spPr>
          <a:noFill/>
        </p:spPr>
        <p:txBody>
          <a:bodyPr/>
          <a:lstStyle/>
          <a:p>
            <a:r>
              <a:rPr lang="en-US" dirty="0">
                <a:latin typeface="Arial" charset="0"/>
                <a:cs typeface="Arial" charset="0"/>
              </a:rPr>
              <a:t>1-</a:t>
            </a:r>
            <a:fld id="{D5DC5BF2-EE9D-4FC7-9CED-271A60E965C2}" type="slidenum">
              <a:rPr lang="en-US">
                <a:latin typeface="Arial" charset="0"/>
                <a:cs typeface="Arial" charset="0"/>
              </a:rPr>
              <a:pPr/>
              <a:t>33</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38666" y="1752600"/>
            <a:ext cx="8266667" cy="242857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 (OS)</a:t>
            </a:r>
            <a:endParaRPr lang="en-US" dirty="0"/>
          </a:p>
        </p:txBody>
      </p:sp>
      <p:sp>
        <p:nvSpPr>
          <p:cNvPr id="3" name="Content Placeholder 2"/>
          <p:cNvSpPr>
            <a:spLocks noGrp="1"/>
          </p:cNvSpPr>
          <p:nvPr>
            <p:ph idx="1"/>
          </p:nvPr>
        </p:nvSpPr>
        <p:spPr/>
        <p:txBody>
          <a:bodyPr/>
          <a:lstStyle/>
          <a:p>
            <a:r>
              <a:rPr lang="en-US" sz="2800" dirty="0" smtClean="0"/>
              <a:t>Microsoft Windows</a:t>
            </a:r>
          </a:p>
          <a:p>
            <a:pPr lvl="1"/>
            <a:r>
              <a:rPr lang="en-US" sz="2400" dirty="0" smtClean="0"/>
              <a:t>Microsoft Access 2013</a:t>
            </a:r>
          </a:p>
          <a:p>
            <a:pPr lvl="1"/>
            <a:r>
              <a:rPr lang="en-US" sz="2400" dirty="0" smtClean="0"/>
              <a:t>Microsoft SQL Server 2014</a:t>
            </a:r>
          </a:p>
          <a:p>
            <a:pPr lvl="1"/>
            <a:r>
              <a:rPr lang="en-US" sz="2400" dirty="0" smtClean="0"/>
              <a:t>Oracle Database</a:t>
            </a:r>
          </a:p>
          <a:p>
            <a:pPr lvl="1"/>
            <a:r>
              <a:rPr lang="en-US" sz="2400" dirty="0" smtClean="0"/>
              <a:t>MySQL 5.6</a:t>
            </a:r>
          </a:p>
          <a:p>
            <a:r>
              <a:rPr lang="en-US" sz="2800" dirty="0" smtClean="0"/>
              <a:t>Linux</a:t>
            </a:r>
          </a:p>
          <a:p>
            <a:pPr lvl="1"/>
            <a:r>
              <a:rPr lang="en-US" sz="2400" dirty="0" smtClean="0"/>
              <a:t>Oracle Database</a:t>
            </a:r>
          </a:p>
          <a:p>
            <a:pPr lvl="1"/>
            <a:r>
              <a:rPr lang="en-US" sz="2400" dirty="0" smtClean="0"/>
              <a:t>MySQL</a:t>
            </a:r>
          </a:p>
          <a:p>
            <a:r>
              <a:rPr lang="en-US" sz="2800" dirty="0" smtClean="0"/>
              <a:t>Apple OS X</a:t>
            </a:r>
          </a:p>
          <a:p>
            <a:pPr lvl="1"/>
            <a:r>
              <a:rPr lang="en-US" sz="2400" dirty="0" smtClean="0"/>
              <a:t>MySQL 5.6</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34</a:t>
            </a:fld>
            <a:endParaRPr lang="en-US" smtClean="0"/>
          </a:p>
          <a:p>
            <a:pPr>
              <a:defRPr/>
            </a:pPr>
            <a:endParaRPr lang="en-US" dirty="0"/>
          </a:p>
        </p:txBody>
      </p:sp>
    </p:spTree>
    <p:extLst>
      <p:ext uri="{BB962C8B-B14F-4D97-AF65-F5344CB8AC3E}">
        <p14:creationId xmlns:p14="http://schemas.microsoft.com/office/powerpoint/2010/main" val="2571839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1160" y="1498752"/>
            <a:ext cx="5662219" cy="4659980"/>
          </a:xfrm>
          <a:prstGeom prst="rect">
            <a:avLst/>
          </a:prstGeom>
        </p:spPr>
      </p:pic>
      <p:sp>
        <p:nvSpPr>
          <p:cNvPr id="68609" name="Rectangle 2"/>
          <p:cNvSpPr>
            <a:spLocks noGrp="1" noChangeArrowheads="1"/>
          </p:cNvSpPr>
          <p:nvPr>
            <p:ph type="title"/>
          </p:nvPr>
        </p:nvSpPr>
        <p:spPr/>
        <p:txBody>
          <a:bodyPr/>
          <a:lstStyle/>
          <a:p>
            <a:pPr eaLnBrk="1" hangingPunct="1"/>
            <a:r>
              <a:rPr lang="en-US" sz="4000" dirty="0" smtClean="0"/>
              <a:t>Three Types of Database Design</a:t>
            </a:r>
          </a:p>
        </p:txBody>
      </p:sp>
      <p:sp>
        <p:nvSpPr>
          <p:cNvPr id="68612" name="Slide Number Placeholder 4"/>
          <p:cNvSpPr>
            <a:spLocks noGrp="1"/>
          </p:cNvSpPr>
          <p:nvPr>
            <p:ph type="sldNum" sz="quarter" idx="11"/>
          </p:nvPr>
        </p:nvSpPr>
        <p:spPr>
          <a:noFill/>
        </p:spPr>
        <p:txBody>
          <a:bodyPr/>
          <a:lstStyle/>
          <a:p>
            <a:r>
              <a:rPr lang="en-US" dirty="0">
                <a:latin typeface="Arial" charset="0"/>
                <a:cs typeface="Arial" charset="0"/>
              </a:rPr>
              <a:t>1-</a:t>
            </a:r>
            <a:fld id="{E4DA1061-9BED-430E-A5B6-CC6241FA5C66}" type="slidenum">
              <a:rPr lang="en-US">
                <a:latin typeface="Arial" charset="0"/>
                <a:cs typeface="Arial" charset="0"/>
              </a:rPr>
              <a:pPr/>
              <a:t>35</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90912" y="1447800"/>
            <a:ext cx="5200276" cy="4753119"/>
          </a:xfrm>
          <a:prstGeom prst="rect">
            <a:avLst/>
          </a:prstGeom>
        </p:spPr>
      </p:pic>
      <p:sp>
        <p:nvSpPr>
          <p:cNvPr id="70657" name="Rectangle 2"/>
          <p:cNvSpPr>
            <a:spLocks noGrp="1" noChangeArrowheads="1"/>
          </p:cNvSpPr>
          <p:nvPr>
            <p:ph type="title"/>
          </p:nvPr>
        </p:nvSpPr>
        <p:spPr/>
        <p:txBody>
          <a:bodyPr/>
          <a:lstStyle/>
          <a:p>
            <a:pPr eaLnBrk="1" hangingPunct="1"/>
            <a:r>
              <a:rPr lang="en-US" sz="3600" dirty="0" smtClean="0"/>
              <a:t>Database Design from Existing Data</a:t>
            </a:r>
          </a:p>
        </p:txBody>
      </p:sp>
      <p:sp>
        <p:nvSpPr>
          <p:cNvPr id="70660" name="Slide Number Placeholder 4"/>
          <p:cNvSpPr>
            <a:spLocks noGrp="1"/>
          </p:cNvSpPr>
          <p:nvPr>
            <p:ph type="sldNum" sz="quarter" idx="11"/>
          </p:nvPr>
        </p:nvSpPr>
        <p:spPr>
          <a:noFill/>
        </p:spPr>
        <p:txBody>
          <a:bodyPr/>
          <a:lstStyle/>
          <a:p>
            <a:r>
              <a:rPr lang="en-US" dirty="0">
                <a:latin typeface="Arial" charset="0"/>
                <a:cs typeface="Arial" charset="0"/>
              </a:rPr>
              <a:t>1-</a:t>
            </a:r>
            <a:fld id="{5C751B99-40FC-4A6B-8996-58CA0954F026}" type="slidenum">
              <a:rPr lang="en-US">
                <a:latin typeface="Arial" charset="0"/>
                <a:cs typeface="Arial" charset="0"/>
              </a:rPr>
              <a:pPr/>
              <a:t>36</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85877" y="1660497"/>
            <a:ext cx="5400923" cy="2739003"/>
          </a:xfrm>
          <a:prstGeom prst="rect">
            <a:avLst/>
          </a:prstGeom>
        </p:spPr>
      </p:pic>
      <p:sp>
        <p:nvSpPr>
          <p:cNvPr id="72705" name="Rectangle 2"/>
          <p:cNvSpPr>
            <a:spLocks noGrp="1" noChangeArrowheads="1"/>
          </p:cNvSpPr>
          <p:nvPr>
            <p:ph type="title"/>
          </p:nvPr>
        </p:nvSpPr>
        <p:spPr/>
        <p:txBody>
          <a:bodyPr/>
          <a:lstStyle/>
          <a:p>
            <a:pPr eaLnBrk="1" hangingPunct="1"/>
            <a:r>
              <a:rPr lang="en-US" sz="4000" dirty="0" smtClean="0"/>
              <a:t>Data Import: One or Two Tables?</a:t>
            </a:r>
          </a:p>
        </p:txBody>
      </p:sp>
      <p:sp>
        <p:nvSpPr>
          <p:cNvPr id="72706" name="Rectangle 3"/>
          <p:cNvSpPr>
            <a:spLocks noGrp="1" noChangeArrowheads="1"/>
          </p:cNvSpPr>
          <p:nvPr>
            <p:ph type="body" sz="half" idx="1"/>
          </p:nvPr>
        </p:nvSpPr>
        <p:spPr>
          <a:xfrm>
            <a:off x="228600" y="1600200"/>
            <a:ext cx="3048000" cy="4572000"/>
          </a:xfrm>
        </p:spPr>
        <p:txBody>
          <a:bodyPr/>
          <a:lstStyle/>
          <a:p>
            <a:pPr eaLnBrk="1" hangingPunct="1">
              <a:buFontTx/>
              <a:buNone/>
            </a:pPr>
            <a:r>
              <a:rPr lang="en-US" sz="2800" dirty="0" smtClean="0"/>
              <a:t>	</a:t>
            </a:r>
            <a:r>
              <a:rPr lang="en-US" sz="1800" dirty="0" smtClean="0"/>
              <a:t>This is an important decision, and based on a set of rules known as </a:t>
            </a:r>
            <a:r>
              <a:rPr lang="en-US" sz="1800" dirty="0" smtClean="0">
                <a:solidFill>
                  <a:srgbClr val="0099CC"/>
                </a:solidFill>
              </a:rPr>
              <a:t>normalization</a:t>
            </a:r>
            <a:r>
              <a:rPr lang="en-US" sz="1800" dirty="0" smtClean="0"/>
              <a:t> (which is covered in Chapter 3).</a:t>
            </a:r>
          </a:p>
        </p:txBody>
      </p:sp>
      <p:sp>
        <p:nvSpPr>
          <p:cNvPr id="72709" name="Slide Number Placeholder 4"/>
          <p:cNvSpPr>
            <a:spLocks noGrp="1"/>
          </p:cNvSpPr>
          <p:nvPr>
            <p:ph type="sldNum" sz="quarter" idx="11"/>
          </p:nvPr>
        </p:nvSpPr>
        <p:spPr>
          <a:noFill/>
        </p:spPr>
        <p:txBody>
          <a:bodyPr/>
          <a:lstStyle/>
          <a:p>
            <a:r>
              <a:rPr lang="en-US" dirty="0">
                <a:latin typeface="Arial" charset="0"/>
                <a:cs typeface="Arial" charset="0"/>
              </a:rPr>
              <a:t>1-</a:t>
            </a:r>
            <a:fld id="{750E83CB-404A-4FE0-A26A-044A598887F5}" type="slidenum">
              <a:rPr lang="en-US">
                <a:latin typeface="Arial" charset="0"/>
                <a:cs typeface="Arial" charset="0"/>
              </a:rPr>
              <a:pPr/>
              <a:t>37</a:t>
            </a:fld>
            <a:endParaRPr lang="en-US" dirty="0">
              <a:latin typeface="Arial" charset="0"/>
              <a:cs typeface="Arial" charset="0"/>
            </a:endParaRPr>
          </a:p>
          <a:p>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4406" y="1600049"/>
            <a:ext cx="6123194" cy="3627783"/>
          </a:xfrm>
          <a:prstGeom prst="rect">
            <a:avLst/>
          </a:prstGeom>
        </p:spPr>
      </p:pic>
      <p:sp>
        <p:nvSpPr>
          <p:cNvPr id="74753" name="Rectangle 2"/>
          <p:cNvSpPr>
            <a:spLocks noGrp="1" noChangeArrowheads="1"/>
          </p:cNvSpPr>
          <p:nvPr>
            <p:ph type="title"/>
          </p:nvPr>
        </p:nvSpPr>
        <p:spPr/>
        <p:txBody>
          <a:bodyPr/>
          <a:lstStyle/>
          <a:p>
            <a:pPr eaLnBrk="1" hangingPunct="1"/>
            <a:r>
              <a:rPr lang="en-US" sz="4000" dirty="0" smtClean="0"/>
              <a:t>Database Design from New Systems Development</a:t>
            </a:r>
          </a:p>
        </p:txBody>
      </p:sp>
      <p:sp>
        <p:nvSpPr>
          <p:cNvPr id="74754" name="Text Box 6"/>
          <p:cNvSpPr txBox="1">
            <a:spLocks noChangeArrowheads="1"/>
          </p:cNvSpPr>
          <p:nvPr/>
        </p:nvSpPr>
        <p:spPr bwMode="auto">
          <a:xfrm>
            <a:off x="609600" y="5562600"/>
            <a:ext cx="8001000" cy="366713"/>
          </a:xfrm>
          <a:prstGeom prst="rect">
            <a:avLst/>
          </a:prstGeom>
          <a:noFill/>
          <a:ln w="9525">
            <a:noFill/>
            <a:miter lim="800000"/>
            <a:headEnd/>
            <a:tailEnd/>
          </a:ln>
        </p:spPr>
        <p:txBody>
          <a:bodyPr>
            <a:spAutoFit/>
          </a:bodyPr>
          <a:lstStyle/>
          <a:p>
            <a:pPr>
              <a:spcBef>
                <a:spcPct val="50000"/>
              </a:spcBef>
            </a:pPr>
            <a:endParaRPr lang="en-US" dirty="0"/>
          </a:p>
        </p:txBody>
      </p:sp>
      <p:sp>
        <p:nvSpPr>
          <p:cNvPr id="74755" name="Text Box 7"/>
          <p:cNvSpPr txBox="1">
            <a:spLocks noChangeArrowheads="1"/>
          </p:cNvSpPr>
          <p:nvPr/>
        </p:nvSpPr>
        <p:spPr bwMode="auto">
          <a:xfrm>
            <a:off x="533400" y="5410200"/>
            <a:ext cx="8077200" cy="641350"/>
          </a:xfrm>
          <a:prstGeom prst="rect">
            <a:avLst/>
          </a:prstGeom>
          <a:noFill/>
          <a:ln w="9525">
            <a:noFill/>
            <a:miter lim="800000"/>
            <a:headEnd/>
            <a:tailEnd/>
          </a:ln>
        </p:spPr>
        <p:txBody>
          <a:bodyPr>
            <a:spAutoFit/>
          </a:bodyPr>
          <a:lstStyle/>
          <a:p>
            <a:pPr>
              <a:spcBef>
                <a:spcPct val="50000"/>
              </a:spcBef>
            </a:pPr>
            <a:r>
              <a:rPr lang="en-US" dirty="0">
                <a:solidFill>
                  <a:srgbClr val="0099CC"/>
                </a:solidFill>
              </a:rPr>
              <a:t>Entity-Relationship data modeling </a:t>
            </a:r>
            <a:r>
              <a:rPr lang="en-US" dirty="0"/>
              <a:t>is covered in Chapter 5, and </a:t>
            </a:r>
            <a:r>
              <a:rPr lang="en-US" dirty="0">
                <a:solidFill>
                  <a:srgbClr val="0099CC"/>
                </a:solidFill>
              </a:rPr>
              <a:t>data model transformations to database designs</a:t>
            </a:r>
            <a:r>
              <a:rPr lang="en-US" dirty="0"/>
              <a:t> are covered in Chapter 6.</a:t>
            </a:r>
          </a:p>
        </p:txBody>
      </p:sp>
      <p:sp>
        <p:nvSpPr>
          <p:cNvPr id="74758" name="Slide Number Placeholder 4"/>
          <p:cNvSpPr>
            <a:spLocks noGrp="1"/>
          </p:cNvSpPr>
          <p:nvPr>
            <p:ph type="sldNum" sz="quarter" idx="11"/>
          </p:nvPr>
        </p:nvSpPr>
        <p:spPr>
          <a:noFill/>
        </p:spPr>
        <p:txBody>
          <a:bodyPr/>
          <a:lstStyle/>
          <a:p>
            <a:r>
              <a:rPr lang="en-US" dirty="0">
                <a:latin typeface="Arial" charset="0"/>
                <a:cs typeface="Arial" charset="0"/>
              </a:rPr>
              <a:t>1-</a:t>
            </a:r>
            <a:fld id="{28B7F000-61ED-4F14-88B4-275E140EF482}" type="slidenum">
              <a:rPr lang="en-US">
                <a:latin typeface="Arial" charset="0"/>
                <a:cs typeface="Arial" charset="0"/>
              </a:rPr>
              <a:pPr/>
              <a:t>38</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49663" y="1672423"/>
            <a:ext cx="4884737" cy="4461853"/>
          </a:xfrm>
          <a:prstGeom prst="rect">
            <a:avLst/>
          </a:prstGeom>
        </p:spPr>
      </p:pic>
      <p:sp>
        <p:nvSpPr>
          <p:cNvPr id="76801" name="Rectangle 2"/>
          <p:cNvSpPr>
            <a:spLocks noGrp="1" noChangeArrowheads="1"/>
          </p:cNvSpPr>
          <p:nvPr>
            <p:ph type="title"/>
          </p:nvPr>
        </p:nvSpPr>
        <p:spPr/>
        <p:txBody>
          <a:bodyPr/>
          <a:lstStyle/>
          <a:p>
            <a:pPr eaLnBrk="1" hangingPunct="1"/>
            <a:r>
              <a:rPr lang="en-US" sz="3600" dirty="0" smtClean="0"/>
              <a:t>Database Design from Database Redesign</a:t>
            </a:r>
          </a:p>
        </p:txBody>
      </p:sp>
      <p:sp>
        <p:nvSpPr>
          <p:cNvPr id="76802" name="Text Box 6"/>
          <p:cNvSpPr txBox="1">
            <a:spLocks noChangeArrowheads="1"/>
          </p:cNvSpPr>
          <p:nvPr/>
        </p:nvSpPr>
        <p:spPr bwMode="auto">
          <a:xfrm>
            <a:off x="533400" y="1676400"/>
            <a:ext cx="2743200" cy="1190625"/>
          </a:xfrm>
          <a:prstGeom prst="rect">
            <a:avLst/>
          </a:prstGeom>
          <a:noFill/>
          <a:ln w="9525">
            <a:noFill/>
            <a:miter lim="800000"/>
            <a:headEnd/>
            <a:tailEnd/>
          </a:ln>
        </p:spPr>
        <p:txBody>
          <a:bodyPr>
            <a:spAutoFit/>
          </a:bodyPr>
          <a:lstStyle/>
          <a:p>
            <a:pPr>
              <a:spcBef>
                <a:spcPct val="50000"/>
              </a:spcBef>
            </a:pPr>
            <a:r>
              <a:rPr lang="en-US" dirty="0">
                <a:solidFill>
                  <a:srgbClr val="0099CC"/>
                </a:solidFill>
              </a:rPr>
              <a:t>Database redesign</a:t>
            </a:r>
            <a:r>
              <a:rPr lang="en-US" dirty="0"/>
              <a:t> is covered in Chapter 8, after coverage of SQL in Chapter </a:t>
            </a:r>
            <a:r>
              <a:rPr lang="en-US" dirty="0" smtClean="0"/>
              <a:t>7.</a:t>
            </a:r>
            <a:endParaRPr lang="en-US" dirty="0"/>
          </a:p>
        </p:txBody>
      </p:sp>
      <p:sp>
        <p:nvSpPr>
          <p:cNvPr id="76805" name="Slide Number Placeholder 4"/>
          <p:cNvSpPr>
            <a:spLocks noGrp="1"/>
          </p:cNvSpPr>
          <p:nvPr>
            <p:ph type="sldNum" sz="quarter" idx="11"/>
          </p:nvPr>
        </p:nvSpPr>
        <p:spPr>
          <a:noFill/>
        </p:spPr>
        <p:txBody>
          <a:bodyPr/>
          <a:lstStyle/>
          <a:p>
            <a:r>
              <a:rPr lang="en-US" dirty="0">
                <a:latin typeface="Arial" charset="0"/>
                <a:cs typeface="Arial" charset="0"/>
              </a:rPr>
              <a:t>1-</a:t>
            </a:r>
            <a:fld id="{C0352AB8-DE5F-4F36-B3A6-663B217D06CC}" type="slidenum">
              <a:rPr lang="en-US">
                <a:latin typeface="Arial" charset="0"/>
                <a:cs typeface="Arial" charset="0"/>
              </a:rPr>
              <a:pPr/>
              <a:t>39</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smtClean="0"/>
              <a:t>Chapter Objectives</a:t>
            </a:r>
          </a:p>
        </p:txBody>
      </p:sp>
      <p:sp>
        <p:nvSpPr>
          <p:cNvPr id="19458" name="Rectangle 3"/>
          <p:cNvSpPr>
            <a:spLocks noGrp="1" noChangeArrowheads="1"/>
          </p:cNvSpPr>
          <p:nvPr>
            <p:ph type="body" idx="1"/>
          </p:nvPr>
        </p:nvSpPr>
        <p:spPr/>
        <p:txBody>
          <a:bodyPr/>
          <a:lstStyle/>
          <a:p>
            <a:pPr eaLnBrk="1" hangingPunct="1">
              <a:lnSpc>
                <a:spcPct val="90000"/>
              </a:lnSpc>
            </a:pPr>
            <a:r>
              <a:rPr lang="en-US" sz="2400" dirty="0" smtClean="0"/>
              <a:t>To understand the history and development of database processing</a:t>
            </a:r>
          </a:p>
        </p:txBody>
      </p:sp>
      <p:sp>
        <p:nvSpPr>
          <p:cNvPr id="19460" name="Slide Number Placeholder 5"/>
          <p:cNvSpPr>
            <a:spLocks noGrp="1"/>
          </p:cNvSpPr>
          <p:nvPr>
            <p:ph type="sldNum" sz="quarter" idx="11"/>
          </p:nvPr>
        </p:nvSpPr>
        <p:spPr>
          <a:noFill/>
        </p:spPr>
        <p:txBody>
          <a:bodyPr/>
          <a:lstStyle/>
          <a:p>
            <a:r>
              <a:rPr lang="en-US" dirty="0">
                <a:latin typeface="Arial" charset="0"/>
                <a:cs typeface="Arial" charset="0"/>
              </a:rPr>
              <a:t>1-</a:t>
            </a:r>
            <a:fld id="{BAFC6019-D035-4F96-839F-FC9ABDCC29AB}" type="slidenum">
              <a:rPr lang="en-US">
                <a:latin typeface="Arial" charset="0"/>
                <a:cs typeface="Arial" charset="0"/>
              </a:rPr>
              <a:pPr/>
              <a:t>4</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extLst>
      <p:ext uri="{BB962C8B-B14F-4D97-AF65-F5344CB8AC3E}">
        <p14:creationId xmlns:p14="http://schemas.microsoft.com/office/powerpoint/2010/main" val="1228924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6762" y="1519476"/>
            <a:ext cx="8190476" cy="3819048"/>
          </a:xfrm>
          <a:prstGeom prst="rect">
            <a:avLst/>
          </a:prstGeom>
        </p:spPr>
      </p:pic>
      <p:sp>
        <p:nvSpPr>
          <p:cNvPr id="78849" name="Rectangle 2"/>
          <p:cNvSpPr>
            <a:spLocks noGrp="1" noChangeArrowheads="1"/>
          </p:cNvSpPr>
          <p:nvPr>
            <p:ph type="title"/>
          </p:nvPr>
        </p:nvSpPr>
        <p:spPr/>
        <p:txBody>
          <a:bodyPr/>
          <a:lstStyle/>
          <a:p>
            <a:pPr eaLnBrk="1" hangingPunct="1"/>
            <a:r>
              <a:rPr lang="en-US" dirty="0" smtClean="0"/>
              <a:t>What You Need To Learn</a:t>
            </a:r>
          </a:p>
        </p:txBody>
      </p:sp>
      <p:sp>
        <p:nvSpPr>
          <p:cNvPr id="78852" name="Slide Number Placeholder 4"/>
          <p:cNvSpPr>
            <a:spLocks noGrp="1"/>
          </p:cNvSpPr>
          <p:nvPr>
            <p:ph type="sldNum" sz="quarter" idx="11"/>
          </p:nvPr>
        </p:nvSpPr>
        <p:spPr>
          <a:noFill/>
        </p:spPr>
        <p:txBody>
          <a:bodyPr/>
          <a:lstStyle/>
          <a:p>
            <a:r>
              <a:rPr lang="en-US" dirty="0">
                <a:latin typeface="Arial" charset="0"/>
                <a:cs typeface="Arial" charset="0"/>
              </a:rPr>
              <a:t>1-</a:t>
            </a:r>
            <a:fld id="{99AE4200-CE26-4B99-A240-6EEB52C09F52}" type="slidenum">
              <a:rPr lang="en-US">
                <a:latin typeface="Arial" charset="0"/>
                <a:cs typeface="Arial" charset="0"/>
              </a:rPr>
              <a:pPr/>
              <a:t>40</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8525" y="1541000"/>
            <a:ext cx="8209475" cy="4313575"/>
          </a:xfrm>
          <a:prstGeom prst="rect">
            <a:avLst/>
          </a:prstGeom>
        </p:spPr>
      </p:pic>
      <p:sp>
        <p:nvSpPr>
          <p:cNvPr id="80897" name="Rectangle 2"/>
          <p:cNvSpPr>
            <a:spLocks noGrp="1" noChangeArrowheads="1"/>
          </p:cNvSpPr>
          <p:nvPr>
            <p:ph type="title"/>
          </p:nvPr>
        </p:nvSpPr>
        <p:spPr/>
        <p:txBody>
          <a:bodyPr/>
          <a:lstStyle/>
          <a:p>
            <a:pPr eaLnBrk="1" hangingPunct="1"/>
            <a:r>
              <a:rPr lang="en-US" dirty="0" smtClean="0"/>
              <a:t>Knowledge Priorities</a:t>
            </a:r>
          </a:p>
        </p:txBody>
      </p:sp>
      <p:sp>
        <p:nvSpPr>
          <p:cNvPr id="80899" name="Slide Number Placeholder 4"/>
          <p:cNvSpPr>
            <a:spLocks noGrp="1"/>
          </p:cNvSpPr>
          <p:nvPr>
            <p:ph type="sldNum" sz="quarter" idx="11"/>
          </p:nvPr>
        </p:nvSpPr>
        <p:spPr>
          <a:noFill/>
        </p:spPr>
        <p:txBody>
          <a:bodyPr/>
          <a:lstStyle/>
          <a:p>
            <a:r>
              <a:rPr lang="en-US" dirty="0">
                <a:latin typeface="Arial" charset="0"/>
                <a:cs typeface="Arial" charset="0"/>
              </a:rPr>
              <a:t>1-</a:t>
            </a:r>
            <a:fld id="{BEFBA304-2343-46B1-B40E-1E30A528BCBB}" type="slidenum">
              <a:rPr lang="en-US">
                <a:latin typeface="Arial" charset="0"/>
                <a:cs typeface="Arial" charset="0"/>
              </a:rPr>
              <a:pPr/>
              <a:t>41</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91000" y="306125"/>
            <a:ext cx="4648200" cy="3852611"/>
          </a:xfrm>
          <a:prstGeom prst="rect">
            <a:avLst/>
          </a:prstGeom>
        </p:spPr>
      </p:pic>
      <p:sp>
        <p:nvSpPr>
          <p:cNvPr id="82945" name="Rectangle 2"/>
          <p:cNvSpPr>
            <a:spLocks noGrp="1" noChangeArrowheads="1"/>
          </p:cNvSpPr>
          <p:nvPr>
            <p:ph type="title"/>
          </p:nvPr>
        </p:nvSpPr>
        <p:spPr>
          <a:xfrm>
            <a:off x="457200" y="274638"/>
            <a:ext cx="3657600" cy="5745162"/>
          </a:xfrm>
        </p:spPr>
        <p:txBody>
          <a:bodyPr/>
          <a:lstStyle/>
          <a:p>
            <a:pPr eaLnBrk="1" hangingPunct="1"/>
            <a:r>
              <a:rPr lang="en-US" sz="3600" dirty="0" smtClean="0"/>
              <a:t>A Brief History of Database Processing</a:t>
            </a:r>
            <a:br>
              <a:rPr lang="en-US" sz="3600" dirty="0" smtClean="0"/>
            </a:br>
            <a:r>
              <a:rPr lang="en-US" sz="3600" dirty="0" smtClean="0"/>
              <a:t>I</a:t>
            </a:r>
          </a:p>
        </p:txBody>
      </p:sp>
      <p:sp>
        <p:nvSpPr>
          <p:cNvPr id="82948" name="Slide Number Placeholder 4"/>
          <p:cNvSpPr>
            <a:spLocks noGrp="1"/>
          </p:cNvSpPr>
          <p:nvPr>
            <p:ph type="sldNum" sz="quarter" idx="11"/>
          </p:nvPr>
        </p:nvSpPr>
        <p:spPr>
          <a:noFill/>
        </p:spPr>
        <p:txBody>
          <a:bodyPr/>
          <a:lstStyle/>
          <a:p>
            <a:r>
              <a:rPr lang="en-US" dirty="0">
                <a:latin typeface="Arial" charset="0"/>
                <a:cs typeface="Arial" charset="0"/>
              </a:rPr>
              <a:t>1-</a:t>
            </a:r>
            <a:fld id="{F2BA6852-444D-48B7-B400-C406FA780AEE}" type="slidenum">
              <a:rPr lang="en-US">
                <a:latin typeface="Arial" charset="0"/>
                <a:cs typeface="Arial" charset="0"/>
              </a:rPr>
              <a:pPr/>
              <a:t>42</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6964" y="609600"/>
            <a:ext cx="4651466" cy="4106159"/>
          </a:xfrm>
          <a:prstGeom prst="rect">
            <a:avLst/>
          </a:prstGeom>
        </p:spPr>
      </p:pic>
      <p:pic>
        <p:nvPicPr>
          <p:cNvPr id="5" name="Picture 4"/>
          <p:cNvPicPr>
            <a:picLocks noChangeAspect="1"/>
          </p:cNvPicPr>
          <p:nvPr/>
        </p:nvPicPr>
        <p:blipFill>
          <a:blip r:embed="rId4"/>
          <a:stretch>
            <a:fillRect/>
          </a:stretch>
        </p:blipFill>
        <p:spPr>
          <a:xfrm>
            <a:off x="4191001" y="304800"/>
            <a:ext cx="4657430" cy="323117"/>
          </a:xfrm>
          <a:prstGeom prst="rect">
            <a:avLst/>
          </a:prstGeom>
        </p:spPr>
      </p:pic>
      <p:sp>
        <p:nvSpPr>
          <p:cNvPr id="84993" name="Rectangle 2"/>
          <p:cNvSpPr>
            <a:spLocks noGrp="1" noChangeArrowheads="1"/>
          </p:cNvSpPr>
          <p:nvPr>
            <p:ph type="title"/>
          </p:nvPr>
        </p:nvSpPr>
        <p:spPr>
          <a:xfrm>
            <a:off x="457200" y="274638"/>
            <a:ext cx="3657600" cy="5745162"/>
          </a:xfrm>
        </p:spPr>
        <p:txBody>
          <a:bodyPr/>
          <a:lstStyle/>
          <a:p>
            <a:pPr eaLnBrk="1" hangingPunct="1"/>
            <a:r>
              <a:rPr lang="en-US" sz="3600" dirty="0" smtClean="0"/>
              <a:t>A Brief History of Database Processing</a:t>
            </a:r>
            <a:br>
              <a:rPr lang="en-US" sz="3600" dirty="0" smtClean="0"/>
            </a:br>
            <a:r>
              <a:rPr lang="en-US" sz="3600" dirty="0" smtClean="0"/>
              <a:t>II</a:t>
            </a:r>
          </a:p>
        </p:txBody>
      </p:sp>
      <p:sp>
        <p:nvSpPr>
          <p:cNvPr id="84996" name="Slide Number Placeholder 4"/>
          <p:cNvSpPr>
            <a:spLocks noGrp="1"/>
          </p:cNvSpPr>
          <p:nvPr>
            <p:ph type="sldNum" sz="quarter" idx="11"/>
          </p:nvPr>
        </p:nvSpPr>
        <p:spPr>
          <a:noFill/>
        </p:spPr>
        <p:txBody>
          <a:bodyPr/>
          <a:lstStyle/>
          <a:p>
            <a:r>
              <a:rPr lang="en-US" dirty="0">
                <a:latin typeface="Arial" charset="0"/>
                <a:cs typeface="Arial" charset="0"/>
              </a:rPr>
              <a:t>1-</a:t>
            </a:r>
            <a:fld id="{5C4F8DC9-C5CC-4FB9-ABCF-6F80D04372D0}" type="slidenum">
              <a:rPr lang="en-US">
                <a:latin typeface="Arial" charset="0"/>
                <a:cs typeface="Arial" charset="0"/>
              </a:rPr>
              <a:pPr/>
              <a:t>43</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dirty="0" smtClean="0"/>
              <a:t>The Relational Database Model</a:t>
            </a:r>
          </a:p>
        </p:txBody>
      </p:sp>
      <p:sp>
        <p:nvSpPr>
          <p:cNvPr id="87042" name="Rectangle 3"/>
          <p:cNvSpPr>
            <a:spLocks noGrp="1" noChangeArrowheads="1"/>
          </p:cNvSpPr>
          <p:nvPr>
            <p:ph type="body" idx="1"/>
          </p:nvPr>
        </p:nvSpPr>
        <p:spPr/>
        <p:txBody>
          <a:bodyPr/>
          <a:lstStyle/>
          <a:p>
            <a:pPr eaLnBrk="1" hangingPunct="1">
              <a:lnSpc>
                <a:spcPct val="90000"/>
              </a:lnSpc>
            </a:pPr>
            <a:r>
              <a:rPr lang="en-US" dirty="0" smtClean="0"/>
              <a:t>The dominant database model is the </a:t>
            </a:r>
            <a:r>
              <a:rPr lang="en-US" b="1" dirty="0" smtClean="0">
                <a:solidFill>
                  <a:srgbClr val="0099CC"/>
                </a:solidFill>
              </a:rPr>
              <a:t>relational database model</a:t>
            </a:r>
            <a:r>
              <a:rPr lang="en-US" dirty="0" smtClean="0">
                <a:cs typeface="Arial" charset="0"/>
              </a:rPr>
              <a:t>—</a:t>
            </a:r>
            <a:r>
              <a:rPr lang="en-US" dirty="0" smtClean="0"/>
              <a:t>all current major DBMS products are based on it.</a:t>
            </a:r>
          </a:p>
          <a:p>
            <a:pPr eaLnBrk="1" hangingPunct="1">
              <a:lnSpc>
                <a:spcPct val="90000"/>
              </a:lnSpc>
            </a:pPr>
            <a:r>
              <a:rPr lang="en-US" dirty="0" smtClean="0"/>
              <a:t>It was created by IBM engineer </a:t>
            </a:r>
            <a:r>
              <a:rPr lang="en-US" b="1" dirty="0" smtClean="0">
                <a:solidFill>
                  <a:srgbClr val="0099CC"/>
                </a:solidFill>
              </a:rPr>
              <a:t>E. F. Codd</a:t>
            </a:r>
            <a:r>
              <a:rPr lang="en-US" dirty="0" smtClean="0"/>
              <a:t> in 1970.</a:t>
            </a:r>
          </a:p>
          <a:p>
            <a:pPr eaLnBrk="1" hangingPunct="1">
              <a:lnSpc>
                <a:spcPct val="90000"/>
              </a:lnSpc>
            </a:pPr>
            <a:r>
              <a:rPr lang="en-US" dirty="0" smtClean="0"/>
              <a:t>It was based on mathematics called </a:t>
            </a:r>
            <a:r>
              <a:rPr lang="en-US" b="1" dirty="0" smtClean="0">
                <a:solidFill>
                  <a:srgbClr val="0099CC"/>
                </a:solidFill>
              </a:rPr>
              <a:t>relational algebra</a:t>
            </a:r>
            <a:r>
              <a:rPr lang="en-US" dirty="0" smtClean="0"/>
              <a:t>.</a:t>
            </a:r>
          </a:p>
          <a:p>
            <a:pPr eaLnBrk="1" hangingPunct="1">
              <a:lnSpc>
                <a:spcPct val="90000"/>
              </a:lnSpc>
            </a:pPr>
            <a:r>
              <a:rPr lang="en-US" dirty="0" smtClean="0"/>
              <a:t>This text examines and explains the relational database model.</a:t>
            </a:r>
          </a:p>
        </p:txBody>
      </p:sp>
      <p:sp>
        <p:nvSpPr>
          <p:cNvPr id="87044" name="Slide Number Placeholder 4"/>
          <p:cNvSpPr>
            <a:spLocks noGrp="1"/>
          </p:cNvSpPr>
          <p:nvPr>
            <p:ph type="sldNum" sz="quarter" idx="11"/>
          </p:nvPr>
        </p:nvSpPr>
        <p:spPr>
          <a:noFill/>
        </p:spPr>
        <p:txBody>
          <a:bodyPr/>
          <a:lstStyle/>
          <a:p>
            <a:r>
              <a:rPr lang="en-US" dirty="0">
                <a:latin typeface="Arial" charset="0"/>
                <a:cs typeface="Arial" charset="0"/>
              </a:rPr>
              <a:t>1-</a:t>
            </a:r>
            <a:fld id="{67F9846B-F716-4B53-9AEB-54C4C7BFCB9F}" type="slidenum">
              <a:rPr lang="en-US">
                <a:latin typeface="Arial" charset="0"/>
                <a:cs typeface="Arial" charset="0"/>
              </a:rPr>
              <a:pPr/>
              <a:t>44</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 NoSQL Movement and Big Data</a:t>
            </a:r>
            <a:endParaRPr lang="en-US" sz="3600" dirty="0"/>
          </a:p>
        </p:txBody>
      </p:sp>
      <p:sp>
        <p:nvSpPr>
          <p:cNvPr id="3" name="Content Placeholder 2"/>
          <p:cNvSpPr>
            <a:spLocks noGrp="1"/>
          </p:cNvSpPr>
          <p:nvPr>
            <p:ph idx="1"/>
          </p:nvPr>
        </p:nvSpPr>
        <p:spPr/>
        <p:txBody>
          <a:bodyPr/>
          <a:lstStyle/>
          <a:p>
            <a:r>
              <a:rPr lang="en-US" sz="2800" dirty="0" smtClean="0"/>
              <a:t>Recent developments in Internet and mobile computing have resulted in the development of non-relational DBMSs.</a:t>
            </a:r>
          </a:p>
          <a:p>
            <a:pPr lvl="1"/>
            <a:r>
              <a:rPr lang="en-US" sz="2400" dirty="0" smtClean="0"/>
              <a:t>NoSQL movement</a:t>
            </a:r>
          </a:p>
          <a:p>
            <a:pPr lvl="1"/>
            <a:r>
              <a:rPr lang="en-US" sz="2400" dirty="0" smtClean="0"/>
              <a:t>Big Data</a:t>
            </a:r>
          </a:p>
          <a:p>
            <a:r>
              <a:rPr lang="en-US" sz="2800" dirty="0" smtClean="0"/>
              <a:t>These do not replace the relational model, but rather complement it.</a:t>
            </a:r>
          </a:p>
          <a:p>
            <a:r>
              <a:rPr lang="en-US" sz="2800" dirty="0" smtClean="0"/>
              <a:t>These topics are discussed in Chapter 12 and Appendix K.</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45</a:t>
            </a:fld>
            <a:endParaRPr lang="en-US" smtClean="0"/>
          </a:p>
          <a:p>
            <a:pPr>
              <a:defRPr/>
            </a:pPr>
            <a:endParaRPr lang="en-US" dirty="0"/>
          </a:p>
        </p:txBody>
      </p:sp>
    </p:spTree>
    <p:extLst>
      <p:ext uri="{BB962C8B-B14F-4D97-AF65-F5344CB8AC3E}">
        <p14:creationId xmlns:p14="http://schemas.microsoft.com/office/powerpoint/2010/main" val="2055825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title"/>
          </p:nvPr>
        </p:nvSpPr>
        <p:spPr>
          <a:xfrm>
            <a:off x="0" y="0"/>
            <a:ext cx="9144000" cy="2133600"/>
          </a:xfrm>
        </p:spPr>
        <p:txBody>
          <a:bodyPr/>
          <a:lstStyle/>
          <a:p>
            <a:pPr eaLnBrk="1" hangingPunct="1">
              <a:defRPr/>
            </a:pPr>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Kroenke and David Auer</a:t>
            </a:r>
            <a:r>
              <a:rPr lang="en-US" sz="3600" dirty="0" smtClean="0"/>
              <a:t/>
            </a:r>
            <a:br>
              <a:rPr lang="en-US" sz="3600" dirty="0" smtClean="0"/>
            </a:br>
            <a:r>
              <a:rPr lang="en-US" sz="4000" dirty="0" smtClean="0"/>
              <a:t> </a:t>
            </a: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br>
              <a:rPr lang="en-US" sz="40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Fundamentals, Design, </a:t>
            </a:r>
            <a:r>
              <a:rPr lang="en-US" sz="3200" smtClean="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and Implementation</a:t>
            </a:r>
            <a:br>
              <a:rPr lang="en-US" sz="3200" smtClean="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br>
            <a:r>
              <a:rPr lang="en-US" sz="3200" smtClean="0">
                <a:latin typeface="Calibri" panose="020F0502020204030204" pitchFamily="34" charset="0"/>
                <a:ea typeface="Calibri" panose="020F0502020204030204" pitchFamily="34" charset="0"/>
                <a:cs typeface="Calibri" panose="020F0502020204030204" pitchFamily="34" charset="0"/>
              </a:rPr>
              <a:t>(</a:t>
            </a:r>
            <a:r>
              <a:rPr lang="en-US" sz="3200" dirty="0">
                <a:latin typeface="Calibri" panose="020F0502020204030204" pitchFamily="34" charset="0"/>
                <a:ea typeface="Calibri" panose="020F0502020204030204" pitchFamily="34" charset="0"/>
                <a:cs typeface="Calibri" panose="020F0502020204030204" pitchFamily="34" charset="0"/>
              </a:rPr>
              <a:t>14</a:t>
            </a:r>
            <a:r>
              <a:rPr lang="en-US" sz="3200" baseline="30000" dirty="0">
                <a:latin typeface="Calibri" panose="020F0502020204030204" pitchFamily="34" charset="0"/>
                <a:ea typeface="Calibri" panose="020F0502020204030204" pitchFamily="34" charset="0"/>
                <a:cs typeface="Calibri" panose="020F0502020204030204" pitchFamily="34" charset="0"/>
              </a:rPr>
              <a:t>th</a:t>
            </a:r>
            <a:r>
              <a:rPr lang="en-US" sz="3200" dirty="0">
                <a:latin typeface="Calibri" panose="020F0502020204030204" pitchFamily="34" charset="0"/>
                <a:ea typeface="Calibri" panose="020F0502020204030204" pitchFamily="34" charset="0"/>
                <a:cs typeface="Calibri" panose="020F0502020204030204" pitchFamily="34" charset="0"/>
              </a:rPr>
              <a:t> Edition)</a:t>
            </a:r>
            <a:r>
              <a:rPr lang="en-US" sz="3200" dirty="0"/>
              <a:t/>
            </a:r>
            <a:br>
              <a:rPr lang="en-US" sz="3200" dirty="0"/>
            </a:b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89090"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itchFamily="34" charset="0"/>
                <a:cs typeface="Calibri" pitchFamily="34" charset="0"/>
              </a:rPr>
              <a:t>End of Presentation:</a:t>
            </a:r>
          </a:p>
          <a:p>
            <a:pPr algn="ctr" eaLnBrk="1" hangingPunct="1">
              <a:lnSpc>
                <a:spcPct val="80000"/>
              </a:lnSpc>
              <a:buFontTx/>
              <a:buNone/>
            </a:pPr>
            <a:r>
              <a:rPr lang="en-US" b="1" dirty="0" smtClean="0">
                <a:solidFill>
                  <a:srgbClr val="D57A15"/>
                </a:solidFill>
                <a:latin typeface="Calibri" pitchFamily="34" charset="0"/>
                <a:cs typeface="Calibri" pitchFamily="34" charset="0"/>
              </a:rPr>
              <a:t>Chapter One</a:t>
            </a:r>
          </a:p>
        </p:txBody>
      </p:sp>
      <p:cxnSp>
        <p:nvCxnSpPr>
          <p:cNvPr id="7" name="Straight Connector 6"/>
          <p:cNvCxnSpPr/>
          <p:nvPr/>
        </p:nvCxnSpPr>
        <p:spPr>
          <a:xfrm>
            <a:off x="0" y="2133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9094" name="Slide Number Placeholder 4"/>
          <p:cNvSpPr>
            <a:spLocks noGrp="1"/>
          </p:cNvSpPr>
          <p:nvPr>
            <p:ph type="sldNum" sz="quarter" idx="11"/>
          </p:nvPr>
        </p:nvSpPr>
        <p:spPr>
          <a:noFill/>
        </p:spPr>
        <p:txBody>
          <a:bodyPr/>
          <a:lstStyle/>
          <a:p>
            <a:r>
              <a:rPr lang="en-US" dirty="0">
                <a:latin typeface="Arial" charset="0"/>
                <a:cs typeface="Arial" charset="0"/>
              </a:rPr>
              <a:t>1-</a:t>
            </a:r>
            <a:fld id="{87CCC1EF-41E4-45A9-A7D1-6539B3057B37}" type="slidenum">
              <a:rPr lang="en-US">
                <a:latin typeface="Arial" charset="0"/>
                <a:cs typeface="Arial" charset="0"/>
              </a:rPr>
              <a:pPr/>
              <a:t>46</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endParaRPr lang="en-US" sz="1400" dirty="0" smtClean="0">
              <a:solidFill>
                <a:srgbClr val="000000"/>
              </a:solidFill>
              <a:effectLst>
                <a:outerShdw blurRad="38100" dist="38100" dir="2700000" algn="tl">
                  <a:srgbClr val="C0C0C0"/>
                </a:outerShdw>
              </a:effectLst>
            </a:endParaRPr>
          </a:p>
        </p:txBody>
      </p:sp>
      <p:pic>
        <p:nvPicPr>
          <p:cNvPr id="91138" name="Picture 3" descr="cid:3287383400_2177562"/>
          <p:cNvPicPr>
            <a:picLocks noChangeAspect="1" noChangeArrowheads="1"/>
          </p:cNvPicPr>
          <p:nvPr/>
        </p:nvPicPr>
        <p:blipFill>
          <a:blip r:embed="rId3" r:link="rId4"/>
          <a:srcRect/>
          <a:stretch>
            <a:fillRect/>
          </a:stretch>
        </p:blipFill>
        <p:spPr bwMode="auto">
          <a:xfrm>
            <a:off x="838204" y="381000"/>
            <a:ext cx="7470771" cy="2438400"/>
          </a:xfrm>
          <a:prstGeom prst="rect">
            <a:avLst/>
          </a:prstGeom>
          <a:solidFill>
            <a:schemeClr val="hlink"/>
          </a:solidFill>
          <a:ln w="9525">
            <a:solidFill>
              <a:schemeClr val="bg1"/>
            </a:solidFill>
            <a:miter lim="800000"/>
            <a:headEnd/>
            <a:tailEnd/>
          </a:ln>
        </p:spPr>
      </p:pic>
      <p:sp>
        <p:nvSpPr>
          <p:cNvPr id="91139" name="Rectangle 4"/>
          <p:cNvSpPr>
            <a:spLocks noChangeArrowheads="1"/>
          </p:cNvSpPr>
          <p:nvPr/>
        </p:nvSpPr>
        <p:spPr bwMode="auto">
          <a:xfrm>
            <a:off x="685800" y="2895600"/>
            <a:ext cx="7589838" cy="1069975"/>
          </a:xfrm>
          <a:prstGeom prst="rect">
            <a:avLst/>
          </a:prstGeom>
          <a:noFill/>
          <a:ln w="9525">
            <a:noFill/>
            <a:miter lim="800000"/>
            <a:headEnd/>
            <a:tailEnd/>
          </a:ln>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91142" name="Slide Number Placeholder 6"/>
          <p:cNvSpPr>
            <a:spLocks noGrp="1"/>
          </p:cNvSpPr>
          <p:nvPr>
            <p:ph type="sldNum" sz="quarter" idx="11"/>
          </p:nvPr>
        </p:nvSpPr>
        <p:spPr>
          <a:noFill/>
        </p:spPr>
        <p:txBody>
          <a:bodyPr/>
          <a:lstStyle/>
          <a:p>
            <a:r>
              <a:rPr lang="en-US" dirty="0">
                <a:latin typeface="Arial" charset="0"/>
                <a:cs typeface="Arial" charset="0"/>
              </a:rPr>
              <a:t>1-</a:t>
            </a:r>
            <a:fld id="{807F6875-A11C-4D5C-ABE8-8F9C13A134F5}" type="slidenum">
              <a:rPr lang="en-US">
                <a:latin typeface="Arial" charset="0"/>
                <a:cs typeface="Arial" charset="0"/>
              </a:rPr>
              <a:pPr/>
              <a:t>47</a:t>
            </a:fld>
            <a:endParaRPr lang="en-US" dirty="0">
              <a:latin typeface="Arial" charset="0"/>
              <a:cs typeface="Arial" charset="0"/>
            </a:endParaRPr>
          </a:p>
          <a:p>
            <a:endParaRPr lang="en-US" dirty="0">
              <a:solidFill>
                <a:srgbClr val="0099CC"/>
              </a:solidFill>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401763"/>
          </a:xfrm>
        </p:spPr>
        <p:txBody>
          <a:bodyPr/>
          <a:lstStyle/>
          <a:p>
            <a:r>
              <a:rPr lang="en-US" sz="3600" dirty="0" smtClean="0"/>
              <a:t>The Internet and Mobile Device World</a:t>
            </a:r>
            <a:br>
              <a:rPr lang="en-US" sz="3600" dirty="0" smtClean="0"/>
            </a:br>
            <a:r>
              <a:rPr lang="en-US" sz="2800" dirty="0" smtClean="0"/>
              <a:t>Client-Server Architecture</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5</a:t>
            </a:fld>
            <a:endParaRPr lang="en-US" smtClean="0"/>
          </a:p>
          <a:p>
            <a:pPr>
              <a:defRPr/>
            </a:pPr>
            <a:endParaRPr lang="en-US" dirty="0"/>
          </a:p>
        </p:txBody>
      </p:sp>
      <p:pic>
        <p:nvPicPr>
          <p:cNvPr id="6" name="Picture 5"/>
          <p:cNvPicPr>
            <a:picLocks noChangeAspect="1"/>
          </p:cNvPicPr>
          <p:nvPr/>
        </p:nvPicPr>
        <p:blipFill>
          <a:blip r:embed="rId3"/>
          <a:stretch>
            <a:fillRect/>
          </a:stretch>
        </p:blipFill>
        <p:spPr>
          <a:xfrm>
            <a:off x="457200" y="1906173"/>
            <a:ext cx="8229600" cy="3123027"/>
          </a:xfrm>
          <a:prstGeom prst="rect">
            <a:avLst/>
          </a:prstGeom>
        </p:spPr>
      </p:pic>
    </p:spTree>
    <p:extLst>
      <p:ext uri="{BB962C8B-B14F-4D97-AF65-F5344CB8AC3E}">
        <p14:creationId xmlns:p14="http://schemas.microsoft.com/office/powerpoint/2010/main" val="104376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Databases in </a:t>
            </a:r>
            <a:r>
              <a:rPr lang="en-US" sz="4000" dirty="0" smtClean="0"/>
              <a:t>the</a:t>
            </a:r>
            <a:br>
              <a:rPr lang="en-US" sz="4000" dirty="0" smtClean="0"/>
            </a:br>
            <a:r>
              <a:rPr lang="en-US" sz="4000" dirty="0" smtClean="0"/>
              <a:t> </a:t>
            </a:r>
            <a:r>
              <a:rPr lang="en-US" sz="4000" dirty="0"/>
              <a:t>Internet and </a:t>
            </a:r>
            <a:r>
              <a:rPr lang="en-US" sz="4000" dirty="0" smtClean="0"/>
              <a:t>Mobile Device </a:t>
            </a:r>
            <a:r>
              <a:rPr lang="en-US" sz="4000" dirty="0"/>
              <a:t>World</a:t>
            </a:r>
          </a:p>
        </p:txBody>
      </p:sp>
      <p:sp>
        <p:nvSpPr>
          <p:cNvPr id="3" name="Content Placeholder 2"/>
          <p:cNvSpPr>
            <a:spLocks noGrp="1"/>
          </p:cNvSpPr>
          <p:nvPr>
            <p:ph idx="1"/>
          </p:nvPr>
        </p:nvSpPr>
        <p:spPr/>
        <p:txBody>
          <a:bodyPr/>
          <a:lstStyle/>
          <a:p>
            <a:r>
              <a:rPr lang="en-US" dirty="0" smtClean="0"/>
              <a:t>Databases are important because they are everywhere and are used daily:</a:t>
            </a:r>
          </a:p>
          <a:p>
            <a:pPr lvl="1"/>
            <a:r>
              <a:rPr lang="en-US" dirty="0" smtClean="0"/>
              <a:t>Facebook</a:t>
            </a:r>
          </a:p>
          <a:p>
            <a:pPr lvl="2"/>
            <a:r>
              <a:rPr lang="en-US" dirty="0" smtClean="0"/>
              <a:t>Posts</a:t>
            </a:r>
          </a:p>
          <a:p>
            <a:pPr lvl="2"/>
            <a:r>
              <a:rPr lang="en-US" dirty="0" smtClean="0"/>
              <a:t>Likes</a:t>
            </a:r>
          </a:p>
          <a:p>
            <a:pPr lvl="1"/>
            <a:r>
              <a:rPr lang="en-US" dirty="0" smtClean="0"/>
              <a:t>Twitter</a:t>
            </a:r>
          </a:p>
          <a:p>
            <a:pPr lvl="2"/>
            <a:r>
              <a:rPr lang="en-US" dirty="0" smtClean="0"/>
              <a:t>Tweets</a:t>
            </a:r>
          </a:p>
          <a:p>
            <a:pPr lvl="1"/>
            <a:r>
              <a:rPr lang="en-US" dirty="0" smtClean="0"/>
              <a:t>Online shopping</a:t>
            </a:r>
          </a:p>
          <a:p>
            <a:pPr lvl="2"/>
            <a:r>
              <a:rPr lang="en-US" dirty="0" smtClean="0">
                <a:hlinkClick r:id="rId3"/>
              </a:rPr>
              <a:t>Amazon.com</a:t>
            </a:r>
            <a:r>
              <a:rPr lang="en-US" dirty="0" smtClean="0"/>
              <a:t> - [Do an actual search]</a:t>
            </a: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6</a:t>
            </a:fld>
            <a:endParaRPr lang="en-US" smtClean="0"/>
          </a:p>
          <a:p>
            <a:pPr>
              <a:defRPr/>
            </a:pPr>
            <a:endParaRPr lang="en-US" dirty="0"/>
          </a:p>
        </p:txBody>
      </p:sp>
    </p:spTree>
    <p:extLst>
      <p:ext uri="{BB962C8B-B14F-4D97-AF65-F5344CB8AC3E}">
        <p14:creationId xmlns:p14="http://schemas.microsoft.com/office/powerpoint/2010/main" val="327655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Did We Get Here?</a:t>
            </a:r>
            <a:br>
              <a:rPr lang="en-US" dirty="0" smtClean="0"/>
            </a:br>
            <a:r>
              <a:rPr lang="en-US" sz="3600" dirty="0" smtClean="0"/>
              <a:t>The Internet World I</a:t>
            </a:r>
            <a:endParaRPr lang="en-US" sz="3600" dirty="0"/>
          </a:p>
        </p:txBody>
      </p:sp>
      <p:sp>
        <p:nvSpPr>
          <p:cNvPr id="3" name="Content Placeholder 2"/>
          <p:cNvSpPr>
            <a:spLocks noGrp="1"/>
          </p:cNvSpPr>
          <p:nvPr>
            <p:ph idx="1"/>
          </p:nvPr>
        </p:nvSpPr>
        <p:spPr/>
        <p:txBody>
          <a:bodyPr/>
          <a:lstStyle/>
          <a:p>
            <a:r>
              <a:rPr lang="en-US" dirty="0" smtClean="0"/>
              <a:t>Personal Computers</a:t>
            </a:r>
          </a:p>
          <a:p>
            <a:pPr lvl="1"/>
            <a:r>
              <a:rPr lang="en-US" dirty="0" smtClean="0"/>
              <a:t>1977: Apple II</a:t>
            </a:r>
          </a:p>
          <a:p>
            <a:pPr lvl="1"/>
            <a:r>
              <a:rPr lang="en-US" dirty="0" smtClean="0"/>
              <a:t>1981: IBM PC</a:t>
            </a:r>
          </a:p>
          <a:p>
            <a:r>
              <a:rPr lang="en-US" dirty="0" smtClean="0"/>
              <a:t>Local Area Networks</a:t>
            </a:r>
          </a:p>
          <a:p>
            <a:pPr lvl="1"/>
            <a:r>
              <a:rPr lang="en-US" dirty="0" smtClean="0"/>
              <a:t>Ethernet networking technology</a:t>
            </a:r>
          </a:p>
          <a:p>
            <a:pPr lvl="2"/>
            <a:r>
              <a:rPr lang="en-US" dirty="0" smtClean="0"/>
              <a:t>Early 1970s: Xerox Palo Alto Research Center</a:t>
            </a:r>
          </a:p>
          <a:p>
            <a:pPr lvl="2"/>
            <a:r>
              <a:rPr lang="en-US" dirty="0" smtClean="0"/>
              <a:t>1893: US National Standard</a:t>
            </a:r>
          </a:p>
          <a:p>
            <a:pPr marL="0" indent="0">
              <a:buNone/>
            </a:pPr>
            <a:endParaRPr lang="en-US" sz="28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7</a:t>
            </a:fld>
            <a:endParaRPr lang="en-US" smtClean="0"/>
          </a:p>
          <a:p>
            <a:pPr>
              <a:defRPr/>
            </a:pPr>
            <a:endParaRPr lang="en-US" dirty="0"/>
          </a:p>
        </p:txBody>
      </p:sp>
    </p:spTree>
    <p:extLst>
      <p:ext uri="{BB962C8B-B14F-4D97-AF65-F5344CB8AC3E}">
        <p14:creationId xmlns:p14="http://schemas.microsoft.com/office/powerpoint/2010/main" val="28920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Did We Get Here?</a:t>
            </a:r>
            <a:br>
              <a:rPr lang="en-US" dirty="0" smtClean="0"/>
            </a:br>
            <a:r>
              <a:rPr lang="en-US" sz="3600" dirty="0" smtClean="0"/>
              <a:t>The Internet World II</a:t>
            </a:r>
            <a:endParaRPr lang="en-US" sz="3600" dirty="0"/>
          </a:p>
        </p:txBody>
      </p:sp>
      <p:sp>
        <p:nvSpPr>
          <p:cNvPr id="3" name="Content Placeholder 2"/>
          <p:cNvSpPr>
            <a:spLocks noGrp="1"/>
          </p:cNvSpPr>
          <p:nvPr>
            <p:ph idx="1"/>
          </p:nvPr>
        </p:nvSpPr>
        <p:spPr/>
        <p:txBody>
          <a:bodyPr/>
          <a:lstStyle/>
          <a:p>
            <a:r>
              <a:rPr lang="en-US" dirty="0" smtClean="0"/>
              <a:t>The Internet</a:t>
            </a:r>
          </a:p>
          <a:p>
            <a:pPr lvl="1"/>
            <a:r>
              <a:rPr lang="en-US" dirty="0" smtClean="0"/>
              <a:t>1969: ARPANET</a:t>
            </a:r>
          </a:p>
          <a:p>
            <a:r>
              <a:rPr lang="en-US" dirty="0" smtClean="0"/>
              <a:t>World Wide Web (WWW)</a:t>
            </a:r>
          </a:p>
          <a:p>
            <a:pPr lvl="1"/>
            <a:r>
              <a:rPr lang="en-US" dirty="0" smtClean="0"/>
              <a:t>1993: First Web browser (Netscape) available</a:t>
            </a:r>
          </a:p>
          <a:p>
            <a:pPr lvl="1"/>
            <a:r>
              <a:rPr lang="en-US" dirty="0" smtClean="0"/>
              <a:t>Mid 1990’s: Online retail sites</a:t>
            </a:r>
          </a:p>
          <a:p>
            <a:pPr lvl="2"/>
            <a:r>
              <a:rPr lang="en-US" dirty="0" smtClean="0"/>
              <a:t>1995: Amazon.com</a:t>
            </a:r>
          </a:p>
          <a:p>
            <a:r>
              <a:rPr lang="en-US" dirty="0" smtClean="0"/>
              <a:t>Early 2000’s: Web 2.0</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8</a:t>
            </a:fld>
            <a:endParaRPr lang="en-US" smtClean="0"/>
          </a:p>
          <a:p>
            <a:pPr>
              <a:defRPr/>
            </a:pPr>
            <a:endParaRPr lang="en-US" dirty="0"/>
          </a:p>
        </p:txBody>
      </p:sp>
    </p:spTree>
    <p:extLst>
      <p:ext uri="{BB962C8B-B14F-4D97-AF65-F5344CB8AC3E}">
        <p14:creationId xmlns:p14="http://schemas.microsoft.com/office/powerpoint/2010/main" val="81132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Did We Get Here?</a:t>
            </a:r>
            <a:br>
              <a:rPr lang="en-US" dirty="0" smtClean="0"/>
            </a:br>
            <a:r>
              <a:rPr lang="en-US" sz="3600" dirty="0" smtClean="0"/>
              <a:t>The Smartphone World</a:t>
            </a:r>
            <a:endParaRPr lang="en-US" sz="3600" dirty="0"/>
          </a:p>
        </p:txBody>
      </p:sp>
      <p:sp>
        <p:nvSpPr>
          <p:cNvPr id="3" name="Content Placeholder 2"/>
          <p:cNvSpPr>
            <a:spLocks noGrp="1"/>
          </p:cNvSpPr>
          <p:nvPr>
            <p:ph idx="1"/>
          </p:nvPr>
        </p:nvSpPr>
        <p:spPr/>
        <p:txBody>
          <a:bodyPr/>
          <a:lstStyle/>
          <a:p>
            <a:r>
              <a:rPr lang="en-US" dirty="0" smtClean="0"/>
              <a:t>Mid 1970s: Mobile Phone (Cell Phone)</a:t>
            </a:r>
          </a:p>
          <a:p>
            <a:r>
              <a:rPr lang="en-US" dirty="0" smtClean="0"/>
              <a:t>Smartphone</a:t>
            </a:r>
          </a:p>
          <a:p>
            <a:pPr lvl="1"/>
            <a:r>
              <a:rPr lang="en-US" dirty="0" smtClean="0"/>
              <a:t>2007: Apple iPhone</a:t>
            </a:r>
          </a:p>
          <a:p>
            <a:pPr lvl="1"/>
            <a:r>
              <a:rPr lang="en-US" dirty="0" smtClean="0"/>
              <a:t>2008: Google Android Operating System</a:t>
            </a:r>
            <a:endParaRPr lang="en-US" dirty="0"/>
          </a:p>
          <a:p>
            <a:r>
              <a:rPr lang="en-US" dirty="0" smtClean="0"/>
              <a:t>Tablets</a:t>
            </a:r>
          </a:p>
          <a:p>
            <a:pPr lvl="1"/>
            <a:r>
              <a:rPr lang="en-US" dirty="0" smtClean="0"/>
              <a:t>2010: Apple iPad</a:t>
            </a:r>
          </a:p>
          <a:p>
            <a:r>
              <a:rPr lang="en-US" dirty="0" smtClean="0"/>
              <a:t>Apps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 </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1-</a:t>
            </a:r>
            <a:fld id="{A9BF6642-CC95-4404-AEA6-5E3ABD1FD07E}" type="slidenum">
              <a:rPr lang="en-US" smtClean="0"/>
              <a:pPr>
                <a:defRPr/>
              </a:pPr>
              <a:t>9</a:t>
            </a:fld>
            <a:endParaRPr lang="en-US" smtClean="0"/>
          </a:p>
          <a:p>
            <a:pPr>
              <a:defRPr/>
            </a:pPr>
            <a:endParaRPr lang="en-US" dirty="0"/>
          </a:p>
        </p:txBody>
      </p:sp>
    </p:spTree>
    <p:extLst>
      <p:ext uri="{BB962C8B-B14F-4D97-AF65-F5344CB8AC3E}">
        <p14:creationId xmlns:p14="http://schemas.microsoft.com/office/powerpoint/2010/main" val="26715605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1805</TotalTime>
  <Words>2699</Words>
  <Application>Microsoft Office PowerPoint</Application>
  <PresentationFormat>On-screen Show (4:3)</PresentationFormat>
  <Paragraphs>277</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Courier New</vt:lpstr>
      <vt:lpstr>Times New Roman</vt:lpstr>
      <vt:lpstr>Default Design</vt:lpstr>
      <vt:lpstr> David M. Kroenke and David J. Auer Database Processing: Fundamentals, Design, and Implementation </vt:lpstr>
      <vt:lpstr>Chapter Objectives</vt:lpstr>
      <vt:lpstr>Chapter Objectives</vt:lpstr>
      <vt:lpstr>Chapter Objectives</vt:lpstr>
      <vt:lpstr>The Internet and Mobile Device World Client-Server Architecture</vt:lpstr>
      <vt:lpstr>Databases in the  Internet and Mobile Device World</vt:lpstr>
      <vt:lpstr>How Did We Get Here? The Internet World I</vt:lpstr>
      <vt:lpstr>How Did We Get Here? The Internet World II</vt:lpstr>
      <vt:lpstr>How Did We Get Here? The Smartphone World</vt:lpstr>
      <vt:lpstr>The Characteristics of Databases</vt:lpstr>
      <vt:lpstr>Data in Tables</vt:lpstr>
      <vt:lpstr>The Key Characteristic of Databases: Related Tables</vt:lpstr>
      <vt:lpstr>Microsoft Access 2013 Tables and Relationships</vt:lpstr>
      <vt:lpstr>Naming Conventions in this Textbook</vt:lpstr>
      <vt:lpstr>Databases Create Information</vt:lpstr>
      <vt:lpstr>Database Examples</vt:lpstr>
      <vt:lpstr>Components of a Database System</vt:lpstr>
      <vt:lpstr>Components of a Database System with SQL</vt:lpstr>
      <vt:lpstr>Applications, the DBMS, and SQL</vt:lpstr>
      <vt:lpstr>Database Applications</vt:lpstr>
      <vt:lpstr>Database Applications—Forms</vt:lpstr>
      <vt:lpstr>Database Applications—Queries</vt:lpstr>
      <vt:lpstr>Database—Reports</vt:lpstr>
      <vt:lpstr>The DBMS</vt:lpstr>
      <vt:lpstr>The Database</vt:lpstr>
      <vt:lpstr>Typical Metadata Tables</vt:lpstr>
      <vt:lpstr>Database Contents</vt:lpstr>
      <vt:lpstr>Personal Database Systems: Microsoft Access</vt:lpstr>
      <vt:lpstr>Microsoft Access</vt:lpstr>
      <vt:lpstr>What Is Microsoft Access?</vt:lpstr>
      <vt:lpstr>Enterprise-Class Database Systems</vt:lpstr>
      <vt:lpstr>Prominent DBMS Products</vt:lpstr>
      <vt:lpstr>DBMS Power vs. Ease of Use</vt:lpstr>
      <vt:lpstr>Operating System (OS)</vt:lpstr>
      <vt:lpstr>Three Types of Database Design</vt:lpstr>
      <vt:lpstr>Database Design from Existing Data</vt:lpstr>
      <vt:lpstr>Data Import: One or Two Tables?</vt:lpstr>
      <vt:lpstr>Database Design from New Systems Development</vt:lpstr>
      <vt:lpstr>Database Design from Database Redesign</vt:lpstr>
      <vt:lpstr>What You Need To Learn</vt:lpstr>
      <vt:lpstr>Knowledge Priorities</vt:lpstr>
      <vt:lpstr>A Brief History of Database Processing I</vt:lpstr>
      <vt:lpstr>A Brief History of Database Processing II</vt:lpstr>
      <vt:lpstr>The Relational Database Model</vt:lpstr>
      <vt:lpstr>The NoSQL Movement and Big Data</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DBP-e14-PPT-Chapter-01</dc:title>
  <dc:creator>David J. Auer</dc:creator>
  <cp:lastModifiedBy>Kim Norbuta</cp:lastModifiedBy>
  <cp:revision>109</cp:revision>
  <dcterms:created xsi:type="dcterms:W3CDTF">2005-01-24T23:48:45Z</dcterms:created>
  <dcterms:modified xsi:type="dcterms:W3CDTF">2015-09-13T22:46:22Z</dcterms:modified>
</cp:coreProperties>
</file>